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70" r:id="rId6"/>
    <p:sldId id="260" r:id="rId7"/>
    <p:sldId id="271" r:id="rId8"/>
    <p:sldId id="266" r:id="rId9"/>
    <p:sldId id="269" r:id="rId10"/>
    <p:sldId id="267" r:id="rId11"/>
    <p:sldId id="268" r:id="rId12"/>
    <p:sldId id="272" r:id="rId13"/>
    <p:sldId id="258" r:id="rId14"/>
    <p:sldId id="261" r:id="rId15"/>
    <p:sldId id="262" r:id="rId16"/>
    <p:sldId id="263" r:id="rId17"/>
    <p:sldId id="265" r:id="rId18"/>
    <p:sldId id="264" r:id="rId19"/>
  </p:sldIdLst>
  <p:sldSz cx="9906000" cy="6858000" type="A4"/>
  <p:notesSz cx="6797675" cy="9926638"/>
  <p:defaultTextStyle>
    <a:defPPr>
      <a:defRPr lang="fr-F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990099"/>
    <a:srgbClr val="FF6699"/>
    <a:srgbClr val="FF5050"/>
    <a:srgbClr val="9933FF"/>
    <a:srgbClr val="3366FF"/>
    <a:srgbClr val="4383D1"/>
    <a:srgbClr val="FF191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7" d="100"/>
          <a:sy n="87" d="100"/>
        </p:scale>
        <p:origin x="1104" y="77"/>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53064E41-39B4-47E6-92B5-E5C9DB9D6DD4}" type="datetimeFigureOut">
              <a:rPr lang="zh-TW" altLang="en-US" smtClean="0"/>
              <a:t>2022/12/6</a:t>
            </a:fld>
            <a:endParaRPr lang="zh-TW" altLang="en-US"/>
          </a:p>
        </p:txBody>
      </p:sp>
      <p:sp>
        <p:nvSpPr>
          <p:cNvPr id="4" name="頁尾版面配置區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28EBFC2D-30CF-4F44-B7DB-814DA5824BF0}" type="slidenum">
              <a:rPr lang="zh-TW" altLang="en-US" smtClean="0"/>
              <a:t>‹#›</a:t>
            </a:fld>
            <a:endParaRPr lang="zh-TW" altLang="en-US"/>
          </a:p>
        </p:txBody>
      </p:sp>
    </p:spTree>
    <p:extLst>
      <p:ext uri="{BB962C8B-B14F-4D97-AF65-F5344CB8AC3E}">
        <p14:creationId xmlns:p14="http://schemas.microsoft.com/office/powerpoint/2010/main" val="62299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A18533D-BDFE-42C3-923E-28BA50977B39}" type="datetimeFigureOut">
              <a:rPr lang="zh-TW" altLang="en-US" smtClean="0"/>
              <a:t>2022/12/6</a:t>
            </a:fld>
            <a:endParaRPr lang="zh-TW" altLang="en-US"/>
          </a:p>
        </p:txBody>
      </p:sp>
      <p:sp>
        <p:nvSpPr>
          <p:cNvPr id="4" name="投影片圖像版面配置區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87C1CFC1-79E5-4006-9174-64F11F3B662D}" type="slidenum">
              <a:rPr lang="zh-TW" altLang="en-US" smtClean="0"/>
              <a:t>‹#›</a:t>
            </a:fld>
            <a:endParaRPr lang="zh-TW" altLang="en-US"/>
          </a:p>
        </p:txBody>
      </p:sp>
    </p:spTree>
    <p:extLst>
      <p:ext uri="{BB962C8B-B14F-4D97-AF65-F5344CB8AC3E}">
        <p14:creationId xmlns:p14="http://schemas.microsoft.com/office/powerpoint/2010/main" val="82403263"/>
      </p:ext>
    </p:extLst>
  </p:cSld>
  <p:clrMap bg1="lt1" tx1="dk1" bg2="lt2" tx2="dk2" accent1="accent1" accent2="accent2" accent3="accent3" accent4="accent4" accent5="accent5" accent6="accent6" hlink="hlink" folHlink="folHlink"/>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1200" y="744538"/>
            <a:ext cx="537527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7C1CFC1-79E5-4006-9174-64F11F3B662D}" type="slidenum">
              <a:rPr lang="zh-TW" altLang="en-US" smtClean="0"/>
              <a:t>1</a:t>
            </a:fld>
            <a:endParaRPr lang="zh-TW" altLang="en-US"/>
          </a:p>
        </p:txBody>
      </p:sp>
    </p:spTree>
    <p:extLst>
      <p:ext uri="{BB962C8B-B14F-4D97-AF65-F5344CB8AC3E}">
        <p14:creationId xmlns:p14="http://schemas.microsoft.com/office/powerpoint/2010/main" val="371913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7C1CFC1-79E5-4006-9174-64F11F3B662D}" type="slidenum">
              <a:rPr lang="zh-TW" altLang="en-US" smtClean="0"/>
              <a:t>3</a:t>
            </a:fld>
            <a:endParaRPr lang="zh-TW" altLang="en-US"/>
          </a:p>
        </p:txBody>
      </p:sp>
    </p:spTree>
    <p:extLst>
      <p:ext uri="{BB962C8B-B14F-4D97-AF65-F5344CB8AC3E}">
        <p14:creationId xmlns:p14="http://schemas.microsoft.com/office/powerpoint/2010/main" val="140560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7C1CFC1-79E5-4006-9174-64F11F3B662D}" type="slidenum">
              <a:rPr lang="zh-TW" altLang="en-US" smtClean="0"/>
              <a:t>10</a:t>
            </a:fld>
            <a:endParaRPr lang="zh-TW" altLang="en-US"/>
          </a:p>
        </p:txBody>
      </p:sp>
    </p:spTree>
    <p:extLst>
      <p:ext uri="{BB962C8B-B14F-4D97-AF65-F5344CB8AC3E}">
        <p14:creationId xmlns:p14="http://schemas.microsoft.com/office/powerpoint/2010/main" val="373861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7C1CFC1-79E5-4006-9174-64F11F3B662D}" type="slidenum">
              <a:rPr lang="zh-TW" altLang="en-US" smtClean="0"/>
              <a:t>11</a:t>
            </a:fld>
            <a:endParaRPr lang="zh-TW" altLang="en-US"/>
          </a:p>
        </p:txBody>
      </p:sp>
    </p:spTree>
    <p:extLst>
      <p:ext uri="{BB962C8B-B14F-4D97-AF65-F5344CB8AC3E}">
        <p14:creationId xmlns:p14="http://schemas.microsoft.com/office/powerpoint/2010/main" val="104951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7C1CFC1-79E5-4006-9174-64F11F3B662D}" type="slidenum">
              <a:rPr lang="zh-TW" altLang="en-US" smtClean="0"/>
              <a:t>12</a:t>
            </a:fld>
            <a:endParaRPr lang="zh-TW" altLang="en-US"/>
          </a:p>
        </p:txBody>
      </p:sp>
    </p:spTree>
    <p:extLst>
      <p:ext uri="{BB962C8B-B14F-4D97-AF65-F5344CB8AC3E}">
        <p14:creationId xmlns:p14="http://schemas.microsoft.com/office/powerpoint/2010/main" val="170369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7C1CFC1-79E5-4006-9174-64F11F3B662D}" type="slidenum">
              <a:rPr lang="zh-TW" altLang="en-US" smtClean="0"/>
              <a:t>13</a:t>
            </a:fld>
            <a:endParaRPr lang="zh-TW" altLang="en-US"/>
          </a:p>
        </p:txBody>
      </p:sp>
    </p:spTree>
    <p:extLst>
      <p:ext uri="{BB962C8B-B14F-4D97-AF65-F5344CB8AC3E}">
        <p14:creationId xmlns:p14="http://schemas.microsoft.com/office/powerpoint/2010/main" val="65841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7C1CFC1-79E5-4006-9174-64F11F3B662D}" type="slidenum">
              <a:rPr lang="zh-TW" altLang="en-US" smtClean="0"/>
              <a:t>14</a:t>
            </a:fld>
            <a:endParaRPr lang="zh-TW" altLang="en-US"/>
          </a:p>
        </p:txBody>
      </p:sp>
    </p:spTree>
    <p:extLst>
      <p:ext uri="{BB962C8B-B14F-4D97-AF65-F5344CB8AC3E}">
        <p14:creationId xmlns:p14="http://schemas.microsoft.com/office/powerpoint/2010/main" val="214973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7C1CFC1-79E5-4006-9174-64F11F3B662D}" type="slidenum">
              <a:rPr lang="zh-TW" altLang="en-US" smtClean="0"/>
              <a:t>15</a:t>
            </a:fld>
            <a:endParaRPr lang="zh-TW" altLang="en-US"/>
          </a:p>
        </p:txBody>
      </p:sp>
    </p:spTree>
    <p:extLst>
      <p:ext uri="{BB962C8B-B14F-4D97-AF65-F5344CB8AC3E}">
        <p14:creationId xmlns:p14="http://schemas.microsoft.com/office/powerpoint/2010/main" val="171915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2950" y="950185"/>
            <a:ext cx="8420100" cy="1010543"/>
          </a:xfrm>
        </p:spPr>
        <p:txBody>
          <a:bodyPr/>
          <a:lstStyle>
            <a:lvl1pPr>
              <a:defRPr>
                <a:solidFill>
                  <a:schemeClr val="bg1"/>
                </a:solidFill>
              </a:defRPr>
            </a:lvl1pPr>
          </a:lstStyle>
          <a:p>
            <a:r>
              <a:rPr lang="en-US" noProof="0" dirty="0" smtClean="0"/>
              <a:t>NAME OF PRESENTATION</a:t>
            </a:r>
            <a:endParaRPr lang="en-US" noProof="0" dirty="0"/>
          </a:p>
        </p:txBody>
      </p:sp>
      <p:sp>
        <p:nvSpPr>
          <p:cNvPr id="3" name="Subtitle 2"/>
          <p:cNvSpPr>
            <a:spLocks noGrp="1"/>
          </p:cNvSpPr>
          <p:nvPr>
            <p:ph type="subTitle" idx="1" hasCustomPrompt="1"/>
          </p:nvPr>
        </p:nvSpPr>
        <p:spPr>
          <a:xfrm>
            <a:off x="1485900" y="1672695"/>
            <a:ext cx="6934200" cy="796199"/>
          </a:xfrm>
        </p:spPr>
        <p:txBody>
          <a:bodyPr/>
          <a:lstStyle>
            <a:lvl1pPr marL="0" indent="0" algn="ctr">
              <a:buNone/>
              <a:defRPr>
                <a:solidFill>
                  <a:schemeClr val="bg1"/>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US" noProof="0" dirty="0" smtClean="0"/>
              <a:t>Company Name</a:t>
            </a:r>
            <a:endParaRPr lang="en-US" noProof="0" dirty="0"/>
          </a:p>
        </p:txBody>
      </p:sp>
    </p:spTree>
    <p:extLst>
      <p:ext uri="{BB962C8B-B14F-4D97-AF65-F5344CB8AC3E}">
        <p14:creationId xmlns:p14="http://schemas.microsoft.com/office/powerpoint/2010/main" val="264614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66661"/>
            <a:ext cx="8915400" cy="1143000"/>
          </a:xfrm>
        </p:spPr>
        <p:txBody>
          <a:bodyPr/>
          <a:lstStyle>
            <a:lvl1pPr>
              <a:defRPr>
                <a:solidFill>
                  <a:schemeClr val="tx1">
                    <a:lumMod val="75000"/>
                    <a:lumOff val="25000"/>
                  </a:schemeClr>
                </a:solidFill>
              </a:defRPr>
            </a:lvl1pPr>
          </a:lstStyle>
          <a:p>
            <a:r>
              <a:rPr lang="en-US" noProof="0" dirty="0" smtClean="0"/>
              <a:t>Title</a:t>
            </a:r>
            <a:endParaRPr lang="en-US" noProof="0" dirty="0"/>
          </a:p>
        </p:txBody>
      </p:sp>
      <p:sp>
        <p:nvSpPr>
          <p:cNvPr id="3" name="Content Placeholder 2"/>
          <p:cNvSpPr>
            <a:spLocks noGrp="1"/>
          </p:cNvSpPr>
          <p:nvPr>
            <p:ph idx="1" hasCustomPrompt="1"/>
          </p:nvPr>
        </p:nvSpPr>
        <p:spPr>
          <a:xfrm>
            <a:off x="495300" y="1792224"/>
            <a:ext cx="8915400" cy="4805129"/>
          </a:xfrm>
        </p:spPr>
        <p:txBody>
          <a:bodyPr/>
          <a:lstStyle>
            <a:lvl1pPr marL="0" indent="0" algn="ctr">
              <a:buNone/>
              <a:defRPr>
                <a:solidFill>
                  <a:schemeClr val="tx1">
                    <a:lumMod val="75000"/>
                    <a:lumOff val="25000"/>
                  </a:schemeClr>
                </a:solidFill>
              </a:defRPr>
            </a:lvl1pPr>
          </a:lstStyle>
          <a:p>
            <a:pPr lvl="0"/>
            <a:r>
              <a:rPr lang="en-US" noProof="0" dirty="0" err="1" smtClean="0"/>
              <a:t>Lorem</a:t>
            </a:r>
            <a:r>
              <a:rPr lang="en-US" noProof="0" dirty="0" smtClean="0"/>
              <a:t> </a:t>
            </a:r>
            <a:r>
              <a:rPr lang="en-US" noProof="0" dirty="0" err="1" smtClean="0"/>
              <a:t>ipsum</a:t>
            </a:r>
            <a:r>
              <a:rPr lang="en-US" noProof="0" dirty="0" smtClean="0"/>
              <a:t> dolor sit </a:t>
            </a:r>
            <a:r>
              <a:rPr lang="en-US" noProof="0" dirty="0" err="1" smtClean="0"/>
              <a:t>amet</a:t>
            </a:r>
            <a:r>
              <a:rPr lang="en-US" noProof="0" dirty="0" smtClean="0"/>
              <a:t>, </a:t>
            </a:r>
            <a:r>
              <a:rPr lang="en-US" noProof="0" dirty="0" err="1" smtClean="0"/>
              <a:t>consectetuer</a:t>
            </a:r>
            <a:r>
              <a:rPr lang="en-US" noProof="0" dirty="0" smtClean="0"/>
              <a:t> </a:t>
            </a:r>
            <a:r>
              <a:rPr lang="en-US" noProof="0" dirty="0" err="1" smtClean="0"/>
              <a:t>adipiscing</a:t>
            </a:r>
            <a:r>
              <a:rPr lang="en-US" noProof="0" dirty="0" smtClean="0"/>
              <a:t> </a:t>
            </a:r>
            <a:r>
              <a:rPr lang="en-US" noProof="0" dirty="0" err="1" smtClean="0"/>
              <a:t>elit</a:t>
            </a:r>
            <a:r>
              <a:rPr lang="en-US" noProof="0" dirty="0" smtClean="0"/>
              <a:t>. </a:t>
            </a:r>
            <a:r>
              <a:rPr lang="en-US" noProof="0" dirty="0" err="1" smtClean="0"/>
              <a:t>Vivamus</a:t>
            </a:r>
            <a:r>
              <a:rPr lang="en-US" noProof="0" dirty="0" smtClean="0"/>
              <a:t> et magna. </a:t>
            </a:r>
            <a:r>
              <a:rPr lang="en-US" noProof="0" dirty="0" err="1" smtClean="0"/>
              <a:t>Fusce</a:t>
            </a:r>
            <a:r>
              <a:rPr lang="en-US" noProof="0" dirty="0" smtClean="0"/>
              <a:t> </a:t>
            </a:r>
            <a:r>
              <a:rPr lang="en-US" noProof="0" dirty="0" err="1" smtClean="0"/>
              <a:t>sed</a:t>
            </a:r>
            <a:r>
              <a:rPr lang="en-US" noProof="0" dirty="0" smtClean="0"/>
              <a:t> </a:t>
            </a:r>
            <a:r>
              <a:rPr lang="en-US" noProof="0" dirty="0" err="1" smtClean="0"/>
              <a:t>sem</a:t>
            </a:r>
            <a:r>
              <a:rPr lang="en-US" noProof="0" dirty="0" smtClean="0"/>
              <a:t> </a:t>
            </a:r>
            <a:r>
              <a:rPr lang="en-US" noProof="0" dirty="0" err="1" smtClean="0"/>
              <a:t>sed</a:t>
            </a:r>
            <a:r>
              <a:rPr lang="en-US" noProof="0" dirty="0" smtClean="0"/>
              <a:t> magna </a:t>
            </a:r>
            <a:r>
              <a:rPr lang="en-US" noProof="0" dirty="0" err="1" smtClean="0"/>
              <a:t>suscipit</a:t>
            </a:r>
            <a:r>
              <a:rPr lang="en-US" noProof="0" dirty="0" smtClean="0"/>
              <a:t> </a:t>
            </a:r>
            <a:r>
              <a:rPr lang="en-US" noProof="0" dirty="0" err="1" smtClean="0"/>
              <a:t>egestas</a:t>
            </a:r>
            <a:r>
              <a:rPr lang="en-US" noProof="0" dirty="0" smtClean="0"/>
              <a:t>. </a:t>
            </a:r>
            <a:endParaRPr lang="en-US" noProof="0" dirty="0"/>
          </a:p>
        </p:txBody>
      </p:sp>
    </p:spTree>
    <p:extLst>
      <p:ext uri="{BB962C8B-B14F-4D97-AF65-F5344CB8AC3E}">
        <p14:creationId xmlns:p14="http://schemas.microsoft.com/office/powerpoint/2010/main" val="202890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768757" y="471257"/>
            <a:ext cx="6641943" cy="1143000"/>
          </a:xfrm>
        </p:spPr>
        <p:txBody>
          <a:bodyPr/>
          <a:lstStyle>
            <a:lvl1pPr algn="l">
              <a:defRPr>
                <a:solidFill>
                  <a:schemeClr val="tx1">
                    <a:lumMod val="75000"/>
                    <a:lumOff val="25000"/>
                  </a:schemeClr>
                </a:solidFill>
              </a:defRPr>
            </a:lvl1pPr>
          </a:lstStyle>
          <a:p>
            <a:r>
              <a:rPr lang="en-US" noProof="0" dirty="0" smtClean="0"/>
              <a:t>Title</a:t>
            </a:r>
            <a:endParaRPr lang="en-US" noProof="0" dirty="0"/>
          </a:p>
        </p:txBody>
      </p:sp>
      <p:sp>
        <p:nvSpPr>
          <p:cNvPr id="8" name="Content Placeholder 2"/>
          <p:cNvSpPr>
            <a:spLocks noGrp="1"/>
          </p:cNvSpPr>
          <p:nvPr>
            <p:ph idx="1" hasCustomPrompt="1"/>
          </p:nvPr>
        </p:nvSpPr>
        <p:spPr>
          <a:xfrm>
            <a:off x="2768757" y="1796820"/>
            <a:ext cx="6641943" cy="4805129"/>
          </a:xfrm>
        </p:spPr>
        <p:txBody>
          <a:bodyPr/>
          <a:lstStyle>
            <a:lvl1pPr>
              <a:defRPr>
                <a:solidFill>
                  <a:schemeClr val="tx1">
                    <a:lumMod val="75000"/>
                    <a:lumOff val="25000"/>
                  </a:schemeClr>
                </a:solidFill>
              </a:defRPr>
            </a:lvl1pPr>
          </a:lstStyle>
          <a:p>
            <a:pPr lvl="0"/>
            <a:r>
              <a:rPr lang="en-US" noProof="0" dirty="0" err="1" smtClean="0"/>
              <a:t>Lorem</a:t>
            </a:r>
            <a:r>
              <a:rPr lang="en-US" noProof="0" dirty="0" smtClean="0"/>
              <a:t> </a:t>
            </a:r>
            <a:r>
              <a:rPr lang="en-US" noProof="0" dirty="0" err="1" smtClean="0"/>
              <a:t>ipsum</a:t>
            </a:r>
            <a:r>
              <a:rPr lang="en-US" noProof="0" dirty="0" smtClean="0"/>
              <a:t> dolor sit </a:t>
            </a:r>
            <a:r>
              <a:rPr lang="en-US" noProof="0" dirty="0" err="1" smtClean="0"/>
              <a:t>amet</a:t>
            </a:r>
            <a:r>
              <a:rPr lang="en-US" noProof="0" dirty="0" smtClean="0"/>
              <a:t>, </a:t>
            </a:r>
            <a:r>
              <a:rPr lang="en-US" noProof="0" dirty="0" err="1" smtClean="0"/>
              <a:t>consectetuer</a:t>
            </a:r>
            <a:r>
              <a:rPr lang="en-US" noProof="0" dirty="0" smtClean="0"/>
              <a:t> </a:t>
            </a:r>
            <a:r>
              <a:rPr lang="en-US" noProof="0" dirty="0" err="1" smtClean="0"/>
              <a:t>adipiscing</a:t>
            </a:r>
            <a:r>
              <a:rPr lang="en-US" noProof="0" dirty="0" smtClean="0"/>
              <a:t> </a:t>
            </a:r>
            <a:r>
              <a:rPr lang="en-US" noProof="0" dirty="0" err="1" smtClean="0"/>
              <a:t>elit</a:t>
            </a:r>
            <a:r>
              <a:rPr lang="en-US" noProof="0" dirty="0" smtClean="0"/>
              <a:t>. </a:t>
            </a:r>
            <a:r>
              <a:rPr lang="en-US" noProof="0" dirty="0" err="1" smtClean="0"/>
              <a:t>Vivamus</a:t>
            </a:r>
            <a:r>
              <a:rPr lang="en-US" noProof="0" dirty="0" smtClean="0"/>
              <a:t> et magna. </a:t>
            </a:r>
            <a:r>
              <a:rPr lang="en-US" noProof="0" dirty="0" err="1" smtClean="0"/>
              <a:t>Fusce</a:t>
            </a:r>
            <a:r>
              <a:rPr lang="en-US" noProof="0" dirty="0" smtClean="0"/>
              <a:t> </a:t>
            </a:r>
            <a:r>
              <a:rPr lang="en-US" noProof="0" dirty="0" err="1" smtClean="0"/>
              <a:t>sed</a:t>
            </a:r>
            <a:r>
              <a:rPr lang="en-US" noProof="0" dirty="0" smtClean="0"/>
              <a:t> </a:t>
            </a:r>
            <a:r>
              <a:rPr lang="en-US" noProof="0" dirty="0" err="1" smtClean="0"/>
              <a:t>sem</a:t>
            </a:r>
            <a:r>
              <a:rPr lang="en-US" noProof="0" dirty="0" smtClean="0"/>
              <a:t> </a:t>
            </a:r>
            <a:r>
              <a:rPr lang="en-US" noProof="0" dirty="0" err="1" smtClean="0"/>
              <a:t>sed</a:t>
            </a:r>
            <a:r>
              <a:rPr lang="en-US" noProof="0" dirty="0" smtClean="0"/>
              <a:t> magna </a:t>
            </a:r>
            <a:r>
              <a:rPr lang="en-US" noProof="0" dirty="0" err="1" smtClean="0"/>
              <a:t>suscipit</a:t>
            </a:r>
            <a:r>
              <a:rPr lang="en-US" noProof="0" dirty="0" smtClean="0"/>
              <a:t> </a:t>
            </a:r>
            <a:r>
              <a:rPr lang="en-US" noProof="0" dirty="0" err="1" smtClean="0"/>
              <a:t>egestas</a:t>
            </a:r>
            <a:r>
              <a:rPr lang="en-US" noProof="0" dirty="0" smtClean="0"/>
              <a:t>. </a:t>
            </a:r>
            <a:endParaRPr lang="en-US" noProof="0" dirty="0"/>
          </a:p>
        </p:txBody>
      </p:sp>
    </p:spTree>
    <p:extLst>
      <p:ext uri="{BB962C8B-B14F-4D97-AF65-F5344CB8AC3E}">
        <p14:creationId xmlns:p14="http://schemas.microsoft.com/office/powerpoint/2010/main" val="91149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95300" y="466661"/>
            <a:ext cx="8915400" cy="1143000"/>
          </a:xfrm>
        </p:spPr>
        <p:txBody>
          <a:bodyPr/>
          <a:lstStyle>
            <a:lvl1pPr>
              <a:defRPr>
                <a:solidFill>
                  <a:schemeClr val="tx1">
                    <a:lumMod val="75000"/>
                    <a:lumOff val="25000"/>
                  </a:schemeClr>
                </a:solidFill>
              </a:defRPr>
            </a:lvl1pPr>
          </a:lstStyle>
          <a:p>
            <a:r>
              <a:rPr lang="en-US" noProof="0" dirty="0" smtClean="0"/>
              <a:t>Title</a:t>
            </a:r>
            <a:endParaRPr lang="en-US" noProof="0" dirty="0"/>
          </a:p>
        </p:txBody>
      </p:sp>
      <p:sp>
        <p:nvSpPr>
          <p:cNvPr id="9" name="Content Placeholder 2"/>
          <p:cNvSpPr>
            <a:spLocks noGrp="1"/>
          </p:cNvSpPr>
          <p:nvPr>
            <p:ph idx="1" hasCustomPrompt="1"/>
          </p:nvPr>
        </p:nvSpPr>
        <p:spPr>
          <a:xfrm>
            <a:off x="495300" y="1792224"/>
            <a:ext cx="8915400" cy="4805129"/>
          </a:xfrm>
        </p:spPr>
        <p:txBody>
          <a:bodyPr/>
          <a:lstStyle>
            <a:lvl1pPr marL="0" indent="0" algn="ctr">
              <a:buNone/>
              <a:defRPr>
                <a:solidFill>
                  <a:schemeClr val="tx1">
                    <a:lumMod val="75000"/>
                    <a:lumOff val="25000"/>
                  </a:schemeClr>
                </a:solidFill>
              </a:defRPr>
            </a:lvl1pPr>
          </a:lstStyle>
          <a:p>
            <a:pPr lvl="0"/>
            <a:r>
              <a:rPr lang="en-US" noProof="0" dirty="0" err="1" smtClean="0"/>
              <a:t>Lorem</a:t>
            </a:r>
            <a:r>
              <a:rPr lang="en-US" noProof="0" dirty="0" smtClean="0"/>
              <a:t> </a:t>
            </a:r>
            <a:r>
              <a:rPr lang="en-US" noProof="0" dirty="0" err="1" smtClean="0"/>
              <a:t>ipsum</a:t>
            </a:r>
            <a:r>
              <a:rPr lang="en-US" noProof="0" dirty="0" smtClean="0"/>
              <a:t> dolor sit </a:t>
            </a:r>
            <a:r>
              <a:rPr lang="en-US" noProof="0" dirty="0" err="1" smtClean="0"/>
              <a:t>amet</a:t>
            </a:r>
            <a:r>
              <a:rPr lang="en-US" noProof="0" dirty="0" smtClean="0"/>
              <a:t>, </a:t>
            </a:r>
            <a:r>
              <a:rPr lang="en-US" noProof="0" dirty="0" err="1" smtClean="0"/>
              <a:t>consectetuer</a:t>
            </a:r>
            <a:r>
              <a:rPr lang="en-US" noProof="0" dirty="0" smtClean="0"/>
              <a:t> </a:t>
            </a:r>
            <a:r>
              <a:rPr lang="en-US" noProof="0" dirty="0" err="1" smtClean="0"/>
              <a:t>adipiscing</a:t>
            </a:r>
            <a:r>
              <a:rPr lang="en-US" noProof="0" dirty="0" smtClean="0"/>
              <a:t> </a:t>
            </a:r>
            <a:r>
              <a:rPr lang="en-US" noProof="0" dirty="0" err="1" smtClean="0"/>
              <a:t>elit</a:t>
            </a:r>
            <a:r>
              <a:rPr lang="en-US" noProof="0" dirty="0" smtClean="0"/>
              <a:t>. </a:t>
            </a:r>
            <a:r>
              <a:rPr lang="en-US" noProof="0" dirty="0" err="1" smtClean="0"/>
              <a:t>Vivamus</a:t>
            </a:r>
            <a:r>
              <a:rPr lang="en-US" noProof="0" dirty="0" smtClean="0"/>
              <a:t> et magna. </a:t>
            </a:r>
            <a:r>
              <a:rPr lang="en-US" noProof="0" dirty="0" err="1" smtClean="0"/>
              <a:t>Fusce</a:t>
            </a:r>
            <a:r>
              <a:rPr lang="en-US" noProof="0" dirty="0" smtClean="0"/>
              <a:t> </a:t>
            </a:r>
            <a:r>
              <a:rPr lang="en-US" noProof="0" dirty="0" err="1" smtClean="0"/>
              <a:t>sed</a:t>
            </a:r>
            <a:r>
              <a:rPr lang="en-US" noProof="0" dirty="0" smtClean="0"/>
              <a:t> </a:t>
            </a:r>
            <a:r>
              <a:rPr lang="en-US" noProof="0" dirty="0" err="1" smtClean="0"/>
              <a:t>sem</a:t>
            </a:r>
            <a:r>
              <a:rPr lang="en-US" noProof="0" dirty="0" smtClean="0"/>
              <a:t> </a:t>
            </a:r>
            <a:r>
              <a:rPr lang="en-US" noProof="0" dirty="0" err="1" smtClean="0"/>
              <a:t>sed</a:t>
            </a:r>
            <a:r>
              <a:rPr lang="en-US" noProof="0" dirty="0" smtClean="0"/>
              <a:t> magna </a:t>
            </a:r>
            <a:r>
              <a:rPr lang="en-US" noProof="0" dirty="0" err="1" smtClean="0"/>
              <a:t>suscipit</a:t>
            </a:r>
            <a:r>
              <a:rPr lang="en-US" noProof="0" dirty="0" smtClean="0"/>
              <a:t> </a:t>
            </a:r>
            <a:r>
              <a:rPr lang="en-US" noProof="0" dirty="0" err="1" smtClean="0"/>
              <a:t>egestas</a:t>
            </a:r>
            <a:r>
              <a:rPr lang="en-US" noProof="0" dirty="0" smtClean="0"/>
              <a:t>. </a:t>
            </a:r>
            <a:endParaRPr lang="en-US" noProof="0" dirty="0"/>
          </a:p>
        </p:txBody>
      </p:sp>
    </p:spTree>
    <p:extLst>
      <p:ext uri="{BB962C8B-B14F-4D97-AF65-F5344CB8AC3E}">
        <p14:creationId xmlns:p14="http://schemas.microsoft.com/office/powerpoint/2010/main" val="2770594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107287" tIns="53643" rIns="107287" bIns="53643" rtlCol="0" anchor="ctr">
            <a:normAutofit/>
          </a:bodyPr>
          <a:lstStyle/>
          <a:p>
            <a:r>
              <a:rPr lang="zh-TW" altLang="en-US" noProof="0" smtClean="0"/>
              <a:t>按一下以編輯母片標題樣式</a:t>
            </a:r>
            <a:endParaRPr lang="en-US" noProof="0" dirty="0"/>
          </a:p>
        </p:txBody>
      </p:sp>
      <p:sp>
        <p:nvSpPr>
          <p:cNvPr id="3" name="Text Placeholder 2"/>
          <p:cNvSpPr>
            <a:spLocks noGrp="1"/>
          </p:cNvSpPr>
          <p:nvPr>
            <p:ph type="body" idx="1"/>
          </p:nvPr>
        </p:nvSpPr>
        <p:spPr>
          <a:xfrm>
            <a:off x="495300" y="1600201"/>
            <a:ext cx="8915400" cy="4525963"/>
          </a:xfrm>
          <a:prstGeom prst="rect">
            <a:avLst/>
          </a:prstGeom>
        </p:spPr>
        <p:txBody>
          <a:bodyPr vert="horz" lIns="107287" tIns="53643" rIns="107287" bIns="53643"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fld id="{3F77B31B-1D7E-40C7-8996-0952FE991D1A}" type="datetimeFigureOut">
              <a:rPr lang="en-US" noProof="0" smtClean="0"/>
              <a:t>12/6/2022</a:t>
            </a:fld>
            <a:endParaRPr lang="en-US" noProof="0"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46E5A671-CE41-4363-A714-D97DE2A6566F}" type="slidenum">
              <a:rPr lang="en-US" noProof="0" smtClean="0"/>
              <a:t>‹#›</a:t>
            </a:fld>
            <a:endParaRPr lang="en-US" noProof="0" dirty="0"/>
          </a:p>
        </p:txBody>
      </p:sp>
    </p:spTree>
    <p:extLst>
      <p:ext uri="{BB962C8B-B14F-4D97-AF65-F5344CB8AC3E}">
        <p14:creationId xmlns:p14="http://schemas.microsoft.com/office/powerpoint/2010/main" val="428760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lumMod val="75000"/>
              <a:lumOff val="25000"/>
            </a:schemeClr>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lumMod val="75000"/>
              <a:lumOff val="25000"/>
            </a:schemeClr>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lumMod val="75000"/>
              <a:lumOff val="25000"/>
            </a:schemeClr>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lumMod val="75000"/>
              <a:lumOff val="25000"/>
            </a:schemeClr>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ina.chu@gms.tku.edu.t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mina.chu@gms.tku.edu.tw"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video" Target="https://www.youtube.com/embed/-eZy0vNuOPA"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標題 1"/>
          <p:cNvSpPr>
            <a:spLocks noGrp="1"/>
          </p:cNvSpPr>
          <p:nvPr>
            <p:ph type="ctrTitle"/>
          </p:nvPr>
        </p:nvSpPr>
        <p:spPr>
          <a:xfrm>
            <a:off x="0" y="0"/>
            <a:ext cx="9906000" cy="1500351"/>
          </a:xfrm>
        </p:spPr>
        <p:txBody>
          <a:bodyPr>
            <a:noAutofit/>
          </a:bodyPr>
          <a:lstStyle/>
          <a:p>
            <a:pPr eaLnBrk="1" hangingPunct="1"/>
            <a:r>
              <a:rPr lang="en-US" altLang="zh-TW" sz="4400" dirty="0">
                <a:effectLst>
                  <a:outerShdw blurRad="38100" dist="38100" dir="2700000" algn="tl">
                    <a:srgbClr val="000000">
                      <a:alpha val="43137"/>
                    </a:srgbClr>
                  </a:outerShdw>
                </a:effectLst>
                <a:latin typeface="Taipei Sans TC Beta" pitchFamily="2" charset="-120"/>
                <a:ea typeface="Taipei Sans TC Beta" pitchFamily="2" charset="-120"/>
              </a:rPr>
              <a:t>Junior Year Study </a:t>
            </a:r>
            <a:r>
              <a:rPr lang="en-US" altLang="zh-TW" sz="4400" dirty="0" smtClean="0">
                <a:effectLst>
                  <a:outerShdw blurRad="38100" dist="38100" dir="2700000" algn="tl">
                    <a:srgbClr val="000000">
                      <a:alpha val="43137"/>
                    </a:srgbClr>
                  </a:outerShdw>
                </a:effectLst>
                <a:latin typeface="Taipei Sans TC Beta" pitchFamily="2" charset="-120"/>
                <a:ea typeface="Taipei Sans TC Beta" pitchFamily="2" charset="-120"/>
              </a:rPr>
              <a:t>Abroad Program</a:t>
            </a:r>
            <a:endParaRPr lang="zh-TW" altLang="en-US" sz="4400" dirty="0">
              <a:effectLst>
                <a:outerShdw blurRad="38100" dist="38100" dir="2700000" algn="tl">
                  <a:srgbClr val="000000">
                    <a:alpha val="43137"/>
                  </a:srgbClr>
                </a:outerShdw>
              </a:effectLst>
              <a:latin typeface="Taipei Sans TC Beta" pitchFamily="2" charset="-120"/>
              <a:ea typeface="Taipei Sans TC Beta" pitchFamily="2" charset="-120"/>
            </a:endParaRPr>
          </a:p>
        </p:txBody>
      </p:sp>
      <p:sp>
        <p:nvSpPr>
          <p:cNvPr id="5" name="矩形 4"/>
          <p:cNvSpPr/>
          <p:nvPr/>
        </p:nvSpPr>
        <p:spPr>
          <a:xfrm>
            <a:off x="3008784" y="1264900"/>
            <a:ext cx="6559656" cy="1770327"/>
          </a:xfrm>
          <a:prstGeom prst="rect">
            <a:avLst/>
          </a:prstGeom>
        </p:spPr>
        <p:txBody>
          <a:bodyPr wrap="square" lIns="107287" tIns="53643" rIns="107287" bIns="53643">
            <a:spAutoFit/>
          </a:bodyPr>
          <a:lstStyle/>
          <a:p>
            <a:pPr algn="r">
              <a:defRPr/>
            </a:pPr>
            <a:r>
              <a:rPr lang="zh-TW" altLang="en-US" sz="54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英文系全校大三</a:t>
            </a:r>
            <a:r>
              <a:rPr lang="zh-TW" altLang="en-US" sz="5400"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出國留學</a:t>
            </a:r>
            <a:r>
              <a:rPr lang="zh-TW" altLang="en-US" sz="54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計畫說明</a:t>
            </a:r>
            <a:endParaRPr lang="en-US" altLang="zh-TW" sz="54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endParaRPr>
          </a:p>
        </p:txBody>
      </p:sp>
      <p:sp>
        <p:nvSpPr>
          <p:cNvPr id="7" name="文字方塊 5"/>
          <p:cNvSpPr txBox="1"/>
          <p:nvPr/>
        </p:nvSpPr>
        <p:spPr>
          <a:xfrm>
            <a:off x="207400" y="6491637"/>
            <a:ext cx="9577064" cy="339166"/>
          </a:xfrm>
          <a:prstGeom prst="rect">
            <a:avLst/>
          </a:prstGeom>
          <a:noFill/>
        </p:spPr>
        <p:txBody>
          <a:bodyPr wrap="square" lIns="107287" tIns="53643" rIns="107287" bIns="53643"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TW" sz="1500" b="1" dirty="0" smtClean="0">
                <a:solidFill>
                  <a:srgbClr val="990099"/>
                </a:solidFill>
                <a:latin typeface="Arno Pro" pitchFamily="18" charset="0"/>
                <a:ea typeface="Adobe 繁黑體 Std B" pitchFamily="34" charset="-120"/>
              </a:rPr>
              <a:t>Last Update: November </a:t>
            </a:r>
            <a:r>
              <a:rPr lang="en-US" altLang="zh-TW" sz="1500" b="1" dirty="0">
                <a:solidFill>
                  <a:srgbClr val="990099"/>
                </a:solidFill>
                <a:latin typeface="Arno Pro" pitchFamily="18" charset="0"/>
                <a:ea typeface="Adobe 繁黑體 Std B" pitchFamily="34" charset="-120"/>
              </a:rPr>
              <a:t>, </a:t>
            </a:r>
            <a:r>
              <a:rPr lang="en-US" altLang="zh-TW" sz="1500" b="1" dirty="0" smtClean="0">
                <a:solidFill>
                  <a:srgbClr val="990099"/>
                </a:solidFill>
                <a:latin typeface="Arno Pro" pitchFamily="18" charset="0"/>
                <a:ea typeface="Adobe 繁黑體 Std B" pitchFamily="34" charset="-120"/>
              </a:rPr>
              <a:t>2021  by Mina Chu</a:t>
            </a:r>
            <a:endParaRPr lang="zh-TW" altLang="en-US" sz="1500" b="1" dirty="0">
              <a:solidFill>
                <a:srgbClr val="990099"/>
              </a:solidFill>
              <a:latin typeface="Arno Pro" pitchFamily="18" charset="0"/>
              <a:ea typeface="Adobe 繁黑體 Std B" pitchFamily="34" charset="-120"/>
            </a:endParaRPr>
          </a:p>
        </p:txBody>
      </p: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403" y="3041228"/>
            <a:ext cx="5080000" cy="3479800"/>
          </a:xfrm>
          <a:prstGeom prst="rect">
            <a:avLst/>
          </a:prstGeom>
        </p:spPr>
      </p:pic>
    </p:spTree>
    <p:extLst>
      <p:ext uri="{BB962C8B-B14F-4D97-AF65-F5344CB8AC3E}">
        <p14:creationId xmlns:p14="http://schemas.microsoft.com/office/powerpoint/2010/main" val="626818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740" y="476672"/>
            <a:ext cx="6797960" cy="6024669"/>
          </a:xfrm>
        </p:spPr>
        <p:txBody>
          <a:bodyPr>
            <a:normAutofit fontScale="85000" lnSpcReduction="20000"/>
          </a:bodyPr>
          <a:lstStyle/>
          <a:p>
            <a:pPr algn="l">
              <a:buFont typeface="Wingdings 3" charset="2"/>
              <a:buChar char=""/>
              <a:defRPr/>
            </a:pPr>
            <a:endParaRPr lang="en-US" altLang="zh-TW" sz="2100" b="1" dirty="0" smtClean="0">
              <a:solidFill>
                <a:srgbClr val="4383D1"/>
              </a:solidFill>
              <a:latin typeface="Taipei Sans TC Beta" pitchFamily="2" charset="-120"/>
              <a:ea typeface="Taipei Sans TC Beta" pitchFamily="2" charset="-120"/>
            </a:endParaRPr>
          </a:p>
          <a:p>
            <a:pPr algn="l">
              <a:buFont typeface="Wingdings 3" charset="2"/>
              <a:buChar char=""/>
              <a:defRPr/>
            </a:pPr>
            <a:r>
              <a:rPr lang="zh-TW" altLang="en-US" sz="2100" b="1" dirty="0" smtClean="0">
                <a:solidFill>
                  <a:srgbClr val="4383D1"/>
                </a:solidFill>
                <a:latin typeface="Taipei Sans TC Beta" pitchFamily="2" charset="-120"/>
                <a:ea typeface="Taipei Sans TC Beta" pitchFamily="2" charset="-120"/>
              </a:rPr>
              <a:t> 申請資格：全校大二學生，不限科系（役男</a:t>
            </a:r>
            <a:r>
              <a:rPr lang="zh-TW" altLang="en-US" sz="2100" b="1" dirty="0">
                <a:solidFill>
                  <a:srgbClr val="4383D1"/>
                </a:solidFill>
                <a:latin typeface="Taipei Sans TC Beta" pitchFamily="2" charset="-120"/>
                <a:ea typeface="Taipei Sans TC Beta" pitchFamily="2" charset="-120"/>
              </a:rPr>
              <a:t>、進學班</a:t>
            </a:r>
            <a:r>
              <a:rPr lang="zh-TW" altLang="en-US" sz="2100" b="1" dirty="0" smtClean="0">
                <a:solidFill>
                  <a:srgbClr val="4383D1"/>
                </a:solidFill>
                <a:latin typeface="Taipei Sans TC Beta" pitchFamily="2" charset="-120"/>
                <a:ea typeface="Taipei Sans TC Beta" pitchFamily="2" charset="-120"/>
              </a:rPr>
              <a:t>亦可）</a:t>
            </a:r>
            <a:endParaRPr lang="en-US" altLang="zh-TW" sz="2100" b="1" dirty="0" smtClean="0">
              <a:solidFill>
                <a:srgbClr val="4383D1"/>
              </a:solidFill>
              <a:latin typeface="Taipei Sans TC Beta" pitchFamily="2" charset="-120"/>
              <a:ea typeface="Taipei Sans TC Beta" pitchFamily="2" charset="-120"/>
            </a:endParaRPr>
          </a:p>
          <a:p>
            <a:pPr algn="l">
              <a:buFont typeface="Wingdings 3" charset="2"/>
              <a:buChar char=""/>
              <a:defRPr/>
            </a:pPr>
            <a:r>
              <a:rPr lang="zh-TW" altLang="en-US" sz="2100" b="1" dirty="0">
                <a:solidFill>
                  <a:srgbClr val="4383D1"/>
                </a:solidFill>
                <a:latin typeface="Taipei Sans TC Beta" pitchFamily="2" charset="-120"/>
                <a:ea typeface="Taipei Sans TC Beta" pitchFamily="2" charset="-120"/>
              </a:rPr>
              <a:t> </a:t>
            </a:r>
            <a:r>
              <a:rPr lang="zh-TW" altLang="en-US" sz="2100" b="1" dirty="0" smtClean="0">
                <a:solidFill>
                  <a:srgbClr val="4383D1"/>
                </a:solidFill>
                <a:latin typeface="Taipei Sans TC Beta" pitchFamily="2" charset="-120"/>
                <a:ea typeface="Taipei Sans TC Beta" pitchFamily="2" charset="-120"/>
              </a:rPr>
              <a:t>出國期間：每年</a:t>
            </a:r>
            <a:r>
              <a:rPr lang="en-US" altLang="zh-TW" sz="2100" b="1" dirty="0" smtClean="0">
                <a:solidFill>
                  <a:srgbClr val="4383D1"/>
                </a:solidFill>
                <a:latin typeface="Taipei Sans TC Beta" pitchFamily="2" charset="-120"/>
                <a:ea typeface="Taipei Sans TC Beta" pitchFamily="2" charset="-120"/>
              </a:rPr>
              <a:t>8</a:t>
            </a:r>
            <a:r>
              <a:rPr lang="zh-TW" altLang="en-US" sz="2100" b="1" dirty="0" smtClean="0">
                <a:solidFill>
                  <a:srgbClr val="4383D1"/>
                </a:solidFill>
                <a:latin typeface="Taipei Sans TC Beta" pitchFamily="2" charset="-120"/>
                <a:ea typeface="Taipei Sans TC Beta" pitchFamily="2" charset="-120"/>
              </a:rPr>
              <a:t>月至隔年</a:t>
            </a:r>
            <a:r>
              <a:rPr lang="en-US" altLang="zh-TW" sz="2100" b="1" dirty="0" smtClean="0">
                <a:solidFill>
                  <a:srgbClr val="4383D1"/>
                </a:solidFill>
                <a:latin typeface="Taipei Sans TC Beta" pitchFamily="2" charset="-120"/>
                <a:ea typeface="Taipei Sans TC Beta" pitchFamily="2" charset="-120"/>
              </a:rPr>
              <a:t>5</a:t>
            </a:r>
            <a:r>
              <a:rPr lang="zh-TW" altLang="en-US" sz="2100" b="1" dirty="0" smtClean="0">
                <a:solidFill>
                  <a:srgbClr val="4383D1"/>
                </a:solidFill>
                <a:latin typeface="Taipei Sans TC Beta" pitchFamily="2" charset="-120"/>
                <a:ea typeface="Taipei Sans TC Beta" pitchFamily="2" charset="-120"/>
              </a:rPr>
              <a:t>月左右</a:t>
            </a:r>
            <a:endParaRPr lang="en-US" altLang="zh-TW" sz="2100" b="1" dirty="0" smtClean="0">
              <a:solidFill>
                <a:srgbClr val="4383D1"/>
              </a:solidFill>
              <a:latin typeface="Taipei Sans TC Beta" pitchFamily="2" charset="-120"/>
              <a:ea typeface="Taipei Sans TC Beta" pitchFamily="2" charset="-120"/>
            </a:endParaRPr>
          </a:p>
          <a:p>
            <a:pPr algn="l">
              <a:defRPr/>
            </a:pPr>
            <a:endParaRPr lang="en-US" altLang="zh-TW" sz="2100" b="1" dirty="0" smtClean="0">
              <a:solidFill>
                <a:srgbClr val="4383D1"/>
              </a:solidFill>
              <a:latin typeface="Taipei Sans TC Beta" pitchFamily="2" charset="-120"/>
              <a:ea typeface="Taipei Sans TC Beta" pitchFamily="2" charset="-120"/>
            </a:endParaRPr>
          </a:p>
          <a:p>
            <a:pPr algn="l">
              <a:defRPr/>
            </a:pPr>
            <a:endParaRPr lang="en-US" altLang="zh-TW" sz="2100" b="1" dirty="0" smtClean="0">
              <a:solidFill>
                <a:srgbClr val="4383D1"/>
              </a:solidFill>
              <a:latin typeface="Taipei Sans TC Beta" pitchFamily="2" charset="-120"/>
              <a:ea typeface="Taipei Sans TC Beta" pitchFamily="2" charset="-120"/>
            </a:endParaRPr>
          </a:p>
          <a:p>
            <a:pPr algn="l">
              <a:buFont typeface="Wingdings 3" charset="2"/>
              <a:buChar char=""/>
              <a:defRPr/>
            </a:pPr>
            <a:r>
              <a:rPr lang="zh-TW" altLang="en-US" sz="2100" b="1" dirty="0" smtClean="0">
                <a:solidFill>
                  <a:srgbClr val="4383D1"/>
                </a:solidFill>
                <a:latin typeface="Taipei Sans TC Beta" pitchFamily="2" charset="-120"/>
                <a:ea typeface="Taipei Sans TC Beta" pitchFamily="2" charset="-120"/>
              </a:rPr>
              <a:t> 英文</a:t>
            </a:r>
            <a:r>
              <a:rPr lang="zh-TW" altLang="en-US" sz="2100" b="1" dirty="0">
                <a:solidFill>
                  <a:srgbClr val="4383D1"/>
                </a:solidFill>
                <a:latin typeface="Taipei Sans TC Beta" pitchFamily="2" charset="-120"/>
                <a:ea typeface="Taipei Sans TC Beta" pitchFamily="2" charset="-120"/>
              </a:rPr>
              <a:t>系大三出國學生皆和當地美加學生一同上課，而非像</a:t>
            </a:r>
            <a:endParaRPr lang="en-US" altLang="zh-TW" sz="2100" b="1" dirty="0">
              <a:solidFill>
                <a:srgbClr val="4383D1"/>
              </a:solidFill>
              <a:latin typeface="Taipei Sans TC Beta" pitchFamily="2" charset="-120"/>
              <a:ea typeface="Taipei Sans TC Beta" pitchFamily="2" charset="-120"/>
            </a:endParaRPr>
          </a:p>
          <a:p>
            <a:pPr algn="l">
              <a:defRPr/>
            </a:pPr>
            <a:r>
              <a:rPr lang="zh-TW" altLang="en-US" sz="2100" b="1" dirty="0">
                <a:solidFill>
                  <a:srgbClr val="4383D1"/>
                </a:solidFill>
                <a:latin typeface="Taipei Sans TC Beta" pitchFamily="2" charset="-120"/>
                <a:ea typeface="Taipei Sans TC Beta" pitchFamily="2" charset="-120"/>
              </a:rPr>
              <a:t>    一般國際學生參與學校安排之語言課程 ，亦非國際處承辦</a:t>
            </a:r>
            <a:endParaRPr lang="en-US" altLang="zh-TW" sz="2100" b="1" dirty="0">
              <a:solidFill>
                <a:srgbClr val="4383D1"/>
              </a:solidFill>
              <a:latin typeface="Taipei Sans TC Beta" pitchFamily="2" charset="-120"/>
              <a:ea typeface="Taipei Sans TC Beta" pitchFamily="2" charset="-120"/>
            </a:endParaRPr>
          </a:p>
          <a:p>
            <a:pPr algn="l">
              <a:defRPr/>
            </a:pPr>
            <a:r>
              <a:rPr lang="zh-TW" altLang="en-US" sz="2100" b="1" dirty="0">
                <a:solidFill>
                  <a:srgbClr val="4383D1"/>
                </a:solidFill>
                <a:latin typeface="Taipei Sans TC Beta" pitchFamily="2" charset="-120"/>
                <a:ea typeface="Taipei Sans TC Beta" pitchFamily="2" charset="-120"/>
              </a:rPr>
              <a:t>    之「交換生」，</a:t>
            </a:r>
            <a:r>
              <a:rPr lang="zh-TW" altLang="en-US" sz="2100" b="1" u="sng" dirty="0">
                <a:solidFill>
                  <a:srgbClr val="4383D1"/>
                </a:solidFill>
                <a:latin typeface="Taipei Sans TC Beta" pitchFamily="2" charset="-120"/>
                <a:ea typeface="Taipei Sans TC Beta" pitchFamily="2" charset="-120"/>
              </a:rPr>
              <a:t>因此學雜費及食宿皆為</a:t>
            </a:r>
            <a:r>
              <a:rPr lang="en-US" altLang="zh-TW" sz="2100" b="1" u="sng" dirty="0">
                <a:solidFill>
                  <a:srgbClr val="4383D1"/>
                </a:solidFill>
                <a:latin typeface="Taipei Sans TC Beta" pitchFamily="2" charset="-120"/>
                <a:ea typeface="Taipei Sans TC Beta" pitchFamily="2" charset="-120"/>
              </a:rPr>
              <a:t>《</a:t>
            </a:r>
            <a:r>
              <a:rPr lang="zh-TW" altLang="en-US" sz="2100" b="1" u="sng" dirty="0">
                <a:solidFill>
                  <a:srgbClr val="4383D1"/>
                </a:solidFill>
                <a:latin typeface="Taipei Sans TC Beta" pitchFamily="2" charset="-120"/>
                <a:ea typeface="Taipei Sans TC Beta" pitchFamily="2" charset="-120"/>
              </a:rPr>
              <a:t>自費</a:t>
            </a:r>
            <a:r>
              <a:rPr lang="en-US" altLang="zh-TW" sz="2100" b="1" u="sng" dirty="0">
                <a:solidFill>
                  <a:srgbClr val="4383D1"/>
                </a:solidFill>
                <a:latin typeface="Taipei Sans TC Beta" pitchFamily="2" charset="-120"/>
                <a:ea typeface="Taipei Sans TC Beta" pitchFamily="2" charset="-120"/>
              </a:rPr>
              <a:t>》</a:t>
            </a:r>
            <a:r>
              <a:rPr lang="zh-TW" altLang="en-US" sz="2100" b="1" u="sng" dirty="0" smtClean="0">
                <a:solidFill>
                  <a:srgbClr val="4383D1"/>
                </a:solidFill>
                <a:latin typeface="Taipei Sans TC Beta" pitchFamily="2" charset="-120"/>
                <a:ea typeface="Taipei Sans TC Beta" pitchFamily="2" charset="-120"/>
              </a:rPr>
              <a:t>。</a:t>
            </a:r>
            <a:endParaRPr lang="en-US" altLang="zh-TW" sz="2100" b="1" u="sng" dirty="0" smtClean="0">
              <a:solidFill>
                <a:srgbClr val="4383D1"/>
              </a:solidFill>
              <a:latin typeface="Taipei Sans TC Beta" pitchFamily="2" charset="-120"/>
              <a:ea typeface="Taipei Sans TC Beta" pitchFamily="2" charset="-120"/>
            </a:endParaRPr>
          </a:p>
          <a:p>
            <a:pPr algn="l">
              <a:defRPr/>
            </a:pPr>
            <a:endParaRPr lang="en-US" altLang="zh-TW" sz="2100" b="1" dirty="0" smtClean="0">
              <a:solidFill>
                <a:srgbClr val="4383D1"/>
              </a:solidFill>
              <a:latin typeface="Taipei Sans TC Beta" pitchFamily="2" charset="-120"/>
              <a:ea typeface="Taipei Sans TC Beta" pitchFamily="2" charset="-120"/>
            </a:endParaRPr>
          </a:p>
          <a:p>
            <a:pPr algn="l">
              <a:buFont typeface="Wingdings 3" charset="2"/>
              <a:buChar char=""/>
              <a:defRPr/>
            </a:pPr>
            <a:r>
              <a:rPr lang="zh-TW" altLang="en-US" sz="2100" b="1" dirty="0" smtClean="0">
                <a:solidFill>
                  <a:srgbClr val="4383D1"/>
                </a:solidFill>
                <a:latin typeface="Taipei Sans TC Beta" pitchFamily="2" charset="-120"/>
                <a:ea typeface="Taipei Sans TC Beta" pitchFamily="2" charset="-120"/>
                <a:cs typeface="新細明體"/>
              </a:rPr>
              <a:t> </a:t>
            </a:r>
            <a:r>
              <a:rPr lang="zh-TW" altLang="zh-TW" sz="2100" b="1" dirty="0" smtClean="0">
                <a:solidFill>
                  <a:srgbClr val="4383D1"/>
                </a:solidFill>
                <a:latin typeface="Taipei Sans TC Beta" pitchFamily="2" charset="-120"/>
                <a:ea typeface="Taipei Sans TC Beta" pitchFamily="2" charset="-120"/>
                <a:cs typeface="新細明體"/>
              </a:rPr>
              <a:t>大</a:t>
            </a:r>
            <a:r>
              <a:rPr lang="zh-TW" altLang="zh-TW" sz="2100" b="1" dirty="0">
                <a:solidFill>
                  <a:srgbClr val="4383D1"/>
                </a:solidFill>
                <a:latin typeface="Taipei Sans TC Beta" pitchFamily="2" charset="-120"/>
                <a:ea typeface="Taipei Sans TC Beta" pitchFamily="2" charset="-120"/>
                <a:cs typeface="新細明體"/>
              </a:rPr>
              <a:t>三出國</a:t>
            </a:r>
            <a:r>
              <a:rPr lang="zh-TW" altLang="zh-TW" sz="2100" b="1" dirty="0" smtClean="0">
                <a:solidFill>
                  <a:srgbClr val="4383D1"/>
                </a:solidFill>
                <a:latin typeface="Taipei Sans TC Beta" pitchFamily="2" charset="-120"/>
                <a:ea typeface="Taipei Sans TC Beta" pitchFamily="2" charset="-120"/>
                <a:cs typeface="新細明體"/>
              </a:rPr>
              <a:t>留學</a:t>
            </a:r>
            <a:r>
              <a:rPr lang="zh-TW" altLang="en-US" sz="2100" b="1" dirty="0">
                <a:solidFill>
                  <a:srgbClr val="4383D1"/>
                </a:solidFill>
                <a:latin typeface="Taipei Sans TC Beta" pitchFamily="2" charset="-120"/>
                <a:ea typeface="Taipei Sans TC Beta" pitchFamily="2" charset="-120"/>
                <a:cs typeface="新細明體"/>
              </a:rPr>
              <a:t>之</a:t>
            </a:r>
            <a:r>
              <a:rPr lang="zh-TW" altLang="zh-TW" sz="2100" b="1" dirty="0" smtClean="0">
                <a:solidFill>
                  <a:srgbClr val="4383D1"/>
                </a:solidFill>
                <a:latin typeface="Taipei Sans TC Beta" pitchFamily="2" charset="-120"/>
                <a:ea typeface="Taipei Sans TC Beta" pitchFamily="2" charset="-120"/>
                <a:cs typeface="新細明體"/>
              </a:rPr>
              <a:t>學費</a:t>
            </a:r>
            <a:r>
              <a:rPr lang="zh-TW" altLang="en-US" sz="2100" b="1" dirty="0" smtClean="0">
                <a:solidFill>
                  <a:srgbClr val="4383D1"/>
                </a:solidFill>
                <a:latin typeface="Taipei Sans TC Beta" pitchFamily="2" charset="-120"/>
                <a:ea typeface="Taipei Sans TC Beta" pitchFamily="2" charset="-120"/>
                <a:cs typeface="新細明體"/>
              </a:rPr>
              <a:t>，皆</a:t>
            </a:r>
            <a:r>
              <a:rPr lang="zh-TW" altLang="zh-TW" sz="2100" b="1" dirty="0" smtClean="0">
                <a:solidFill>
                  <a:srgbClr val="4383D1"/>
                </a:solidFill>
                <a:latin typeface="Taipei Sans TC Beta" pitchFamily="2" charset="-120"/>
                <a:ea typeface="Taipei Sans TC Beta" pitchFamily="2" charset="-120"/>
                <a:cs typeface="新細明體"/>
              </a:rPr>
              <a:t>由</a:t>
            </a:r>
            <a:r>
              <a:rPr lang="zh-TW" altLang="zh-TW" sz="2100" b="1" dirty="0">
                <a:solidFill>
                  <a:srgbClr val="4383D1"/>
                </a:solidFill>
                <a:latin typeface="Taipei Sans TC Beta" pitchFamily="2" charset="-120"/>
                <a:ea typeface="Taipei Sans TC Beta" pitchFamily="2" charset="-120"/>
                <a:cs typeface="新細明體"/>
              </a:rPr>
              <a:t>學生自行分</a:t>
            </a:r>
            <a:r>
              <a:rPr lang="zh-TW" altLang="en-US" sz="2100" b="1" dirty="0">
                <a:solidFill>
                  <a:srgbClr val="4383D1"/>
                </a:solidFill>
                <a:latin typeface="Taipei Sans TC Beta" pitchFamily="2" charset="-120"/>
                <a:ea typeface="Taipei Sans TC Beta" pitchFamily="2" charset="-120"/>
                <a:cs typeface="新細明體"/>
              </a:rPr>
              <a:t>為</a:t>
            </a:r>
            <a:r>
              <a:rPr lang="zh-TW" altLang="en-US" sz="2100" b="1" u="sng" dirty="0">
                <a:solidFill>
                  <a:srgbClr val="4383D1"/>
                </a:solidFill>
                <a:latin typeface="Taipei Sans TC Beta" pitchFamily="2" charset="-120"/>
                <a:ea typeface="Taipei Sans TC Beta" pitchFamily="2" charset="-120"/>
                <a:cs typeface="新細明體"/>
              </a:rPr>
              <a:t>上下</a:t>
            </a:r>
            <a:r>
              <a:rPr lang="en-US" altLang="zh-TW" sz="2100" b="1" u="sng" dirty="0">
                <a:solidFill>
                  <a:srgbClr val="4383D1"/>
                </a:solidFill>
                <a:latin typeface="Taipei Sans TC Beta" pitchFamily="2" charset="-120"/>
                <a:ea typeface="Taipei Sans TC Beta" pitchFamily="2" charset="-120"/>
                <a:cs typeface="新細明體"/>
              </a:rPr>
              <a:t>2</a:t>
            </a:r>
            <a:r>
              <a:rPr lang="zh-TW" altLang="zh-TW" sz="2100" b="1" u="sng" dirty="0">
                <a:solidFill>
                  <a:srgbClr val="4383D1"/>
                </a:solidFill>
                <a:latin typeface="Taipei Sans TC Beta" pitchFamily="2" charset="-120"/>
                <a:ea typeface="Taipei Sans TC Beta" pitchFamily="2" charset="-120"/>
                <a:cs typeface="新細明體"/>
              </a:rPr>
              <a:t>學期</a:t>
            </a:r>
            <a:r>
              <a:rPr lang="zh-TW" altLang="en-US" sz="2100" b="1" u="sng" dirty="0">
                <a:solidFill>
                  <a:srgbClr val="4383D1"/>
                </a:solidFill>
                <a:latin typeface="Taipei Sans TC Beta" pitchFamily="2" charset="-120"/>
                <a:ea typeface="Taipei Sans TC Beta" pitchFamily="2" charset="-120"/>
                <a:cs typeface="新細明體"/>
              </a:rPr>
              <a:t>並</a:t>
            </a:r>
            <a:r>
              <a:rPr lang="zh-TW" altLang="zh-TW" sz="2100" b="1" dirty="0">
                <a:solidFill>
                  <a:srgbClr val="4383D1"/>
                </a:solidFill>
                <a:latin typeface="Taipei Sans TC Beta" pitchFamily="2" charset="-120"/>
                <a:ea typeface="Taipei Sans TC Beta" pitchFamily="2" charset="-120"/>
                <a:cs typeface="新細明體"/>
              </a:rPr>
              <a:t>依</a:t>
            </a:r>
            <a:r>
              <a:rPr lang="zh-TW" altLang="zh-TW" sz="2100" b="1" dirty="0" smtClean="0">
                <a:solidFill>
                  <a:srgbClr val="4383D1"/>
                </a:solidFill>
                <a:latin typeface="Taipei Sans TC Beta" pitchFamily="2" charset="-120"/>
                <a:ea typeface="Taipei Sans TC Beta" pitchFamily="2" charset="-120"/>
                <a:cs typeface="新細明體"/>
              </a:rPr>
              <a:t>留</a:t>
            </a:r>
            <a:endParaRPr lang="en-US" altLang="zh-TW" sz="2100" b="1" dirty="0" smtClean="0">
              <a:solidFill>
                <a:srgbClr val="4383D1"/>
              </a:solidFill>
              <a:latin typeface="Taipei Sans TC Beta" pitchFamily="2" charset="-120"/>
              <a:ea typeface="Taipei Sans TC Beta" pitchFamily="2" charset="-120"/>
              <a:cs typeface="新細明體"/>
            </a:endParaRPr>
          </a:p>
          <a:p>
            <a:pPr algn="l">
              <a:defRPr/>
            </a:pPr>
            <a:r>
              <a:rPr lang="zh-TW" altLang="en-US" sz="2100" b="1" dirty="0" smtClean="0">
                <a:solidFill>
                  <a:srgbClr val="4383D1"/>
                </a:solidFill>
                <a:latin typeface="Taipei Sans TC Beta" pitchFamily="2" charset="-120"/>
                <a:ea typeface="Taipei Sans TC Beta" pitchFamily="2" charset="-120"/>
                <a:cs typeface="新細明體"/>
              </a:rPr>
              <a:t>    </a:t>
            </a:r>
            <a:r>
              <a:rPr lang="zh-TW" altLang="zh-TW" sz="2100" b="1" dirty="0" smtClean="0">
                <a:solidFill>
                  <a:srgbClr val="4383D1"/>
                </a:solidFill>
                <a:latin typeface="Taipei Sans TC Beta" pitchFamily="2" charset="-120"/>
                <a:ea typeface="Taipei Sans TC Beta" pitchFamily="2" charset="-120"/>
                <a:cs typeface="新細明體"/>
              </a:rPr>
              <a:t>學</a:t>
            </a:r>
            <a:r>
              <a:rPr lang="zh-TW" altLang="en-US" sz="2100" b="1" dirty="0" smtClean="0">
                <a:solidFill>
                  <a:srgbClr val="4383D1"/>
                </a:solidFill>
                <a:latin typeface="Taipei Sans TC Beta" pitchFamily="2" charset="-120"/>
                <a:ea typeface="Taipei Sans TC Beta" pitchFamily="2" charset="-120"/>
                <a:cs typeface="新細明體"/>
              </a:rPr>
              <a:t>學</a:t>
            </a:r>
            <a:r>
              <a:rPr lang="zh-TW" altLang="zh-TW" sz="2100" b="1" dirty="0" smtClean="0">
                <a:solidFill>
                  <a:srgbClr val="4383D1"/>
                </a:solidFill>
                <a:latin typeface="Taipei Sans TC Beta" pitchFamily="2" charset="-120"/>
                <a:ea typeface="Taipei Sans TC Beta" pitchFamily="2" charset="-120"/>
                <a:cs typeface="新細明體"/>
              </a:rPr>
              <a:t>校</a:t>
            </a:r>
            <a:r>
              <a:rPr lang="zh-TW" altLang="zh-TW" sz="2100" b="1" dirty="0">
                <a:solidFill>
                  <a:srgbClr val="4383D1"/>
                </a:solidFill>
                <a:latin typeface="Taipei Sans TC Beta" pitchFamily="2" charset="-120"/>
                <a:ea typeface="Taipei Sans TC Beta" pitchFamily="2" charset="-120"/>
                <a:cs typeface="新細明體"/>
              </a:rPr>
              <a:t>規定</a:t>
            </a:r>
            <a:r>
              <a:rPr lang="zh-TW" altLang="en-US" sz="2100" b="1" dirty="0">
                <a:solidFill>
                  <a:srgbClr val="4383D1"/>
                </a:solidFill>
                <a:latin typeface="Taipei Sans TC Beta" pitchFamily="2" charset="-120"/>
                <a:ea typeface="Taipei Sans TC Beta" pitchFamily="2" charset="-120"/>
                <a:cs typeface="新細明體"/>
              </a:rPr>
              <a:t>之</a:t>
            </a:r>
            <a:r>
              <a:rPr lang="zh-TW" altLang="zh-TW" sz="2100" b="1" dirty="0" smtClean="0">
                <a:solidFill>
                  <a:srgbClr val="4383D1"/>
                </a:solidFill>
                <a:latin typeface="Taipei Sans TC Beta" pitchFamily="2" charset="-120"/>
                <a:ea typeface="Taipei Sans TC Beta" pitchFamily="2" charset="-120"/>
                <a:cs typeface="新細明體"/>
              </a:rPr>
              <a:t>期限</a:t>
            </a:r>
            <a:r>
              <a:rPr lang="zh-TW" altLang="en-US" sz="2100" b="1" dirty="0" smtClean="0">
                <a:solidFill>
                  <a:srgbClr val="4383D1"/>
                </a:solidFill>
                <a:latin typeface="Taipei Sans TC Beta" pitchFamily="2" charset="-120"/>
                <a:ea typeface="Taipei Sans TC Beta" pitchFamily="2" charset="-120"/>
                <a:cs typeface="新細明體"/>
              </a:rPr>
              <a:t>、</a:t>
            </a:r>
            <a:r>
              <a:rPr lang="zh-TW" altLang="zh-TW" sz="2100" b="1" dirty="0" smtClean="0">
                <a:solidFill>
                  <a:srgbClr val="4383D1"/>
                </a:solidFill>
                <a:latin typeface="Taipei Sans TC Beta" pitchFamily="2" charset="-120"/>
                <a:ea typeface="Taipei Sans TC Beta" pitchFamily="2" charset="-120"/>
                <a:cs typeface="新細明體"/>
              </a:rPr>
              <a:t>辦法</a:t>
            </a:r>
            <a:r>
              <a:rPr lang="zh-TW" altLang="zh-TW" sz="2100" b="1" dirty="0">
                <a:solidFill>
                  <a:srgbClr val="4383D1"/>
                </a:solidFill>
                <a:latin typeface="Taipei Sans TC Beta" pitchFamily="2" charset="-120"/>
                <a:ea typeface="Taipei Sans TC Beta" pitchFamily="2" charset="-120"/>
                <a:cs typeface="新細明體"/>
              </a:rPr>
              <a:t>內，直接繳費</a:t>
            </a:r>
            <a:r>
              <a:rPr lang="zh-TW" altLang="en-US" sz="2100" b="1" dirty="0">
                <a:solidFill>
                  <a:srgbClr val="4383D1"/>
                </a:solidFill>
                <a:latin typeface="Taipei Sans TC Beta" pitchFamily="2" charset="-120"/>
                <a:ea typeface="Taipei Sans TC Beta" pitchFamily="2" charset="-120"/>
                <a:cs typeface="新細明體"/>
              </a:rPr>
              <a:t>給該</a:t>
            </a:r>
            <a:r>
              <a:rPr lang="zh-TW" altLang="zh-TW" sz="2100" b="1" dirty="0">
                <a:solidFill>
                  <a:srgbClr val="4383D1"/>
                </a:solidFill>
                <a:latin typeface="Taipei Sans TC Beta" pitchFamily="2" charset="-120"/>
                <a:ea typeface="Taipei Sans TC Beta" pitchFamily="2" charset="-120"/>
                <a:cs typeface="新細明體"/>
              </a:rPr>
              <a:t>留學校</a:t>
            </a:r>
            <a:r>
              <a:rPr lang="zh-TW" altLang="en-US" sz="2100" b="1" dirty="0">
                <a:solidFill>
                  <a:srgbClr val="4383D1"/>
                </a:solidFill>
                <a:latin typeface="Taipei Sans TC Beta" pitchFamily="2" charset="-120"/>
                <a:ea typeface="Taipei Sans TC Beta" pitchFamily="2" charset="-120"/>
                <a:cs typeface="新細明體"/>
              </a:rPr>
              <a:t>，並不</a:t>
            </a:r>
            <a:r>
              <a:rPr lang="zh-TW" altLang="en-US" sz="2100" b="1" dirty="0" smtClean="0">
                <a:solidFill>
                  <a:srgbClr val="4383D1"/>
                </a:solidFill>
                <a:latin typeface="Taipei Sans TC Beta" pitchFamily="2" charset="-120"/>
                <a:ea typeface="Taipei Sans TC Beta" pitchFamily="2" charset="-120"/>
                <a:cs typeface="新細明體"/>
              </a:rPr>
              <a:t>會</a:t>
            </a:r>
            <a:r>
              <a:rPr lang="zh-TW" altLang="en-US" sz="2100" b="1" dirty="0">
                <a:solidFill>
                  <a:srgbClr val="4383D1"/>
                </a:solidFill>
                <a:latin typeface="Taipei Sans TC Beta" pitchFamily="2" charset="-120"/>
                <a:ea typeface="Taipei Sans TC Beta" pitchFamily="2" charset="-120"/>
                <a:cs typeface="新細明體"/>
              </a:rPr>
              <a:t> </a:t>
            </a:r>
            <a:r>
              <a:rPr lang="zh-TW" altLang="en-US" sz="2100" b="1" dirty="0" smtClean="0">
                <a:solidFill>
                  <a:srgbClr val="4383D1"/>
                </a:solidFill>
                <a:latin typeface="Taipei Sans TC Beta" pitchFamily="2" charset="-120"/>
                <a:ea typeface="Taipei Sans TC Beta" pitchFamily="2" charset="-120"/>
                <a:cs typeface="新細明體"/>
              </a:rPr>
              <a:t>  </a:t>
            </a:r>
            <a:r>
              <a:rPr lang="zh-TW" altLang="en-US" sz="2100" b="1" dirty="0">
                <a:solidFill>
                  <a:srgbClr val="4383D1"/>
                </a:solidFill>
                <a:latin typeface="Taipei Sans TC Beta" pitchFamily="2" charset="-120"/>
                <a:ea typeface="Taipei Sans TC Beta" pitchFamily="2" charset="-120"/>
                <a:cs typeface="新細明體"/>
              </a:rPr>
              <a:t> </a:t>
            </a:r>
            <a:endParaRPr lang="en-US" altLang="zh-TW" sz="2100" b="1" dirty="0" smtClean="0">
              <a:solidFill>
                <a:srgbClr val="4383D1"/>
              </a:solidFill>
              <a:latin typeface="Taipei Sans TC Beta" pitchFamily="2" charset="-120"/>
              <a:ea typeface="Taipei Sans TC Beta" pitchFamily="2" charset="-120"/>
              <a:cs typeface="新細明體"/>
            </a:endParaRPr>
          </a:p>
          <a:p>
            <a:pPr algn="l">
              <a:defRPr/>
            </a:pPr>
            <a:r>
              <a:rPr lang="zh-TW" altLang="en-US" sz="2100" b="1" dirty="0">
                <a:solidFill>
                  <a:srgbClr val="4383D1"/>
                </a:solidFill>
                <a:latin typeface="Taipei Sans TC Beta" pitchFamily="2" charset="-120"/>
                <a:ea typeface="Taipei Sans TC Beta" pitchFamily="2" charset="-120"/>
                <a:cs typeface="新細明體"/>
              </a:rPr>
              <a:t> </a:t>
            </a:r>
            <a:r>
              <a:rPr lang="zh-TW" altLang="en-US" sz="2100" b="1" dirty="0" smtClean="0">
                <a:solidFill>
                  <a:srgbClr val="4383D1"/>
                </a:solidFill>
                <a:latin typeface="Taipei Sans TC Beta" pitchFamily="2" charset="-120"/>
                <a:ea typeface="Taipei Sans TC Beta" pitchFamily="2" charset="-120"/>
                <a:cs typeface="新細明體"/>
              </a:rPr>
              <a:t>   經手淡江大學。</a:t>
            </a:r>
            <a:endParaRPr lang="en-US" altLang="zh-TW" sz="2100" b="1" dirty="0" smtClean="0">
              <a:solidFill>
                <a:srgbClr val="4383D1"/>
              </a:solidFill>
              <a:latin typeface="Taipei Sans TC Beta" pitchFamily="2" charset="-120"/>
              <a:ea typeface="Taipei Sans TC Beta" pitchFamily="2" charset="-120"/>
              <a:cs typeface="新細明體"/>
            </a:endParaRPr>
          </a:p>
          <a:p>
            <a:pPr algn="l">
              <a:defRPr/>
            </a:pPr>
            <a:endParaRPr lang="en-US" altLang="zh-TW" sz="2100" b="1" dirty="0">
              <a:solidFill>
                <a:srgbClr val="4383D1"/>
              </a:solidFill>
              <a:latin typeface="Taipei Sans TC Beta" pitchFamily="2" charset="-120"/>
              <a:ea typeface="Taipei Sans TC Beta" pitchFamily="2" charset="-120"/>
              <a:cs typeface="新細明體"/>
            </a:endParaRPr>
          </a:p>
          <a:p>
            <a:pPr algn="l">
              <a:buFont typeface="Wingdings 3" charset="2"/>
              <a:buChar char=""/>
              <a:defRPr/>
            </a:pPr>
            <a:r>
              <a:rPr lang="zh-TW" altLang="en-US" sz="2100" b="1" dirty="0">
                <a:solidFill>
                  <a:srgbClr val="4383D1"/>
                </a:solidFill>
                <a:latin typeface="Taipei Sans TC Beta" pitchFamily="2" charset="-120"/>
                <a:ea typeface="Taipei Sans TC Beta" pitchFamily="2" charset="-120"/>
                <a:cs typeface="新細明體"/>
              </a:rPr>
              <a:t> </a:t>
            </a:r>
            <a:r>
              <a:rPr lang="zh-TW" altLang="en-US" sz="2100" b="1" dirty="0" smtClean="0">
                <a:solidFill>
                  <a:srgbClr val="4383D1"/>
                </a:solidFill>
                <a:latin typeface="Taipei Sans TC Beta" pitchFamily="2" charset="-120"/>
                <a:ea typeface="Taipei Sans TC Beta" pitchFamily="2" charset="-120"/>
                <a:cs typeface="新細明體"/>
              </a:rPr>
              <a:t>除了繳交該</a:t>
            </a:r>
            <a:r>
              <a:rPr lang="zh-TW" altLang="en-US" sz="2100" b="1" dirty="0">
                <a:solidFill>
                  <a:srgbClr val="4383D1"/>
                </a:solidFill>
                <a:latin typeface="Taipei Sans TC Beta" pitchFamily="2" charset="-120"/>
                <a:ea typeface="Taipei Sans TC Beta" pitchFamily="2" charset="-120"/>
                <a:cs typeface="新細明體"/>
              </a:rPr>
              <a:t>校學費外，</a:t>
            </a:r>
            <a:r>
              <a:rPr lang="zh-TW" altLang="zh-TW" sz="2100" b="1" dirty="0">
                <a:solidFill>
                  <a:srgbClr val="4383D1"/>
                </a:solidFill>
                <a:latin typeface="Taipei Sans TC Beta" pitchFamily="2" charset="-120"/>
                <a:ea typeface="Taipei Sans TC Beta" pitchFamily="2" charset="-120"/>
                <a:cs typeface="新細明體"/>
              </a:rPr>
              <a:t>另外大三出國留學</a:t>
            </a:r>
            <a:r>
              <a:rPr lang="zh-TW" altLang="zh-TW" sz="2100" b="1" dirty="0" smtClean="0">
                <a:solidFill>
                  <a:srgbClr val="4383D1"/>
                </a:solidFill>
                <a:latin typeface="Taipei Sans TC Beta" pitchFamily="2" charset="-120"/>
                <a:ea typeface="Taipei Sans TC Beta" pitchFamily="2" charset="-120"/>
                <a:cs typeface="新細明體"/>
              </a:rPr>
              <a:t>同學</a:t>
            </a:r>
            <a:r>
              <a:rPr lang="zh-TW" altLang="en-US" sz="2100" b="1" dirty="0" smtClean="0">
                <a:solidFill>
                  <a:srgbClr val="4383D1"/>
                </a:solidFill>
                <a:latin typeface="Taipei Sans TC Beta" pitchFamily="2" charset="-120"/>
                <a:ea typeface="Taipei Sans TC Beta" pitchFamily="2" charset="-120"/>
                <a:cs typeface="新細明體"/>
              </a:rPr>
              <a:t>亦</a:t>
            </a:r>
            <a:r>
              <a:rPr lang="zh-TW" altLang="zh-TW" sz="2100" b="1" dirty="0" smtClean="0">
                <a:solidFill>
                  <a:srgbClr val="4383D1"/>
                </a:solidFill>
                <a:latin typeface="Taipei Sans TC Beta" pitchFamily="2" charset="-120"/>
                <a:ea typeface="Taipei Sans TC Beta" pitchFamily="2" charset="-120"/>
                <a:cs typeface="新細明體"/>
              </a:rPr>
              <a:t>須</a:t>
            </a:r>
            <a:r>
              <a:rPr lang="zh-TW" altLang="zh-TW" sz="2100" b="1" dirty="0">
                <a:solidFill>
                  <a:srgbClr val="4383D1"/>
                </a:solidFill>
                <a:latin typeface="Taipei Sans TC Beta" pitchFamily="2" charset="-120"/>
                <a:ea typeface="Taipei Sans TC Beta" pitchFamily="2" charset="-120"/>
                <a:cs typeface="新細明體"/>
              </a:rPr>
              <a:t>在</a:t>
            </a:r>
            <a:r>
              <a:rPr lang="zh-TW" altLang="zh-TW" sz="2100" b="1" dirty="0" smtClean="0">
                <a:solidFill>
                  <a:srgbClr val="4383D1"/>
                </a:solidFill>
                <a:latin typeface="Taipei Sans TC Beta" pitchFamily="2" charset="-120"/>
                <a:ea typeface="Taipei Sans TC Beta" pitchFamily="2" charset="-120"/>
                <a:cs typeface="新細明體"/>
              </a:rPr>
              <a:t>本校</a:t>
            </a:r>
            <a:r>
              <a:rPr lang="zh-TW" altLang="en-US" sz="2100" b="1" dirty="0" smtClean="0">
                <a:solidFill>
                  <a:srgbClr val="4383D1"/>
                </a:solidFill>
                <a:latin typeface="Taipei Sans TC Beta" pitchFamily="2" charset="-120"/>
                <a:ea typeface="Taipei Sans TC Beta" pitchFamily="2" charset="-120"/>
                <a:cs typeface="新細明體"/>
              </a:rPr>
              <a:t>繳</a:t>
            </a:r>
            <a:endParaRPr lang="en-US" altLang="zh-TW" sz="2100" b="1" dirty="0" smtClean="0">
              <a:solidFill>
                <a:srgbClr val="4383D1"/>
              </a:solidFill>
              <a:latin typeface="Taipei Sans TC Beta" pitchFamily="2" charset="-120"/>
              <a:ea typeface="Taipei Sans TC Beta" pitchFamily="2" charset="-120"/>
              <a:cs typeface="新細明體"/>
            </a:endParaRPr>
          </a:p>
          <a:p>
            <a:pPr algn="l">
              <a:defRPr/>
            </a:pPr>
            <a:r>
              <a:rPr lang="zh-TW" altLang="en-US" sz="2100" b="1" dirty="0">
                <a:solidFill>
                  <a:srgbClr val="4383D1"/>
                </a:solidFill>
                <a:latin typeface="Taipei Sans TC Beta" pitchFamily="2" charset="-120"/>
                <a:ea typeface="Taipei Sans TC Beta" pitchFamily="2" charset="-120"/>
                <a:cs typeface="新細明體"/>
              </a:rPr>
              <a:t> </a:t>
            </a:r>
            <a:r>
              <a:rPr lang="zh-TW" altLang="en-US" sz="2100" b="1" dirty="0" smtClean="0">
                <a:solidFill>
                  <a:srgbClr val="4383D1"/>
                </a:solidFill>
                <a:latin typeface="Taipei Sans TC Beta" pitchFamily="2" charset="-120"/>
                <a:ea typeface="Taipei Sans TC Beta" pitchFamily="2" charset="-120"/>
                <a:cs typeface="新細明體"/>
              </a:rPr>
              <a:t>   </a:t>
            </a:r>
            <a:r>
              <a:rPr lang="zh-TW" altLang="zh-TW" sz="2100" b="1" dirty="0" smtClean="0">
                <a:solidFill>
                  <a:srgbClr val="4383D1"/>
                </a:solidFill>
                <a:latin typeface="Taipei Sans TC Beta" pitchFamily="2" charset="-120"/>
                <a:ea typeface="Taipei Sans TC Beta" pitchFamily="2" charset="-120"/>
                <a:cs typeface="新細明體"/>
              </a:rPr>
              <a:t>交</a:t>
            </a:r>
            <a:r>
              <a:rPr lang="zh-TW" altLang="en-US" sz="2100" b="1" dirty="0" smtClean="0">
                <a:solidFill>
                  <a:srgbClr val="4383D1"/>
                </a:solidFill>
                <a:latin typeface="Taipei Sans TC Beta" pitchFamily="2" charset="-120"/>
                <a:ea typeface="Taipei Sans TC Beta" pitchFamily="2" charset="-120"/>
              </a:rPr>
              <a:t>大三</a:t>
            </a:r>
            <a:r>
              <a:rPr lang="zh-TW" altLang="en-US" sz="2100" b="1" dirty="0">
                <a:solidFill>
                  <a:srgbClr val="4383D1"/>
                </a:solidFill>
                <a:latin typeface="Taipei Sans TC Beta" pitchFamily="2" charset="-120"/>
                <a:ea typeface="Taipei Sans TC Beta" pitchFamily="2" charset="-120"/>
              </a:rPr>
              <a:t>上下學期各淡江四分之一學雜費以保留淡江學籍</a:t>
            </a:r>
            <a:r>
              <a:rPr lang="zh-TW" altLang="en-US" sz="2100" b="1" dirty="0" smtClean="0">
                <a:solidFill>
                  <a:srgbClr val="4383D1"/>
                </a:solidFill>
                <a:latin typeface="Taipei Sans TC Beta" pitchFamily="2" charset="-120"/>
                <a:ea typeface="Taipei Sans TC Beta" pitchFamily="2" charset="-120"/>
              </a:rPr>
              <a:t>。</a:t>
            </a:r>
            <a:endParaRPr lang="en-US" altLang="zh-TW" sz="2100" b="1" dirty="0" smtClean="0">
              <a:solidFill>
                <a:srgbClr val="4383D1"/>
              </a:solidFill>
              <a:latin typeface="Taipei Sans TC Beta" pitchFamily="2" charset="-120"/>
              <a:ea typeface="Taipei Sans TC Beta" pitchFamily="2" charset="-120"/>
            </a:endParaRPr>
          </a:p>
          <a:p>
            <a:pPr algn="l">
              <a:defRPr/>
            </a:pPr>
            <a:endParaRPr lang="en-US" altLang="zh-TW" sz="2100" b="1" dirty="0" smtClean="0">
              <a:solidFill>
                <a:srgbClr val="4383D1"/>
              </a:solidFill>
              <a:latin typeface="Taipei Sans TC Beta" pitchFamily="2" charset="-120"/>
              <a:ea typeface="Taipei Sans TC Beta" pitchFamily="2" charset="-120"/>
            </a:endParaRPr>
          </a:p>
          <a:p>
            <a:pPr algn="l">
              <a:defRPr/>
            </a:pPr>
            <a:endParaRPr lang="en-US" altLang="zh-TW" sz="2100" b="1" dirty="0" smtClean="0">
              <a:solidFill>
                <a:srgbClr val="4383D1"/>
              </a:solidFill>
              <a:latin typeface="Taipei Sans TC Beta" pitchFamily="2" charset="-120"/>
              <a:ea typeface="Taipei Sans TC Beta" pitchFamily="2" charset="-120"/>
            </a:endParaRPr>
          </a:p>
          <a:p>
            <a:pPr algn="l">
              <a:defRPr/>
            </a:pPr>
            <a:endParaRPr lang="en-US" altLang="zh-TW" sz="2100" b="1" dirty="0">
              <a:solidFill>
                <a:srgbClr val="4383D1"/>
              </a:solidFill>
              <a:latin typeface="Taipei Sans TC Beta" pitchFamily="2" charset="-120"/>
              <a:ea typeface="Taipei Sans TC Beta" pitchFamily="2" charset="-120"/>
            </a:endParaRPr>
          </a:p>
          <a:p>
            <a:pPr algn="l">
              <a:defRPr/>
            </a:pPr>
            <a:r>
              <a:rPr lang="zh-TW" altLang="en-US" sz="2100" b="1" dirty="0">
                <a:solidFill>
                  <a:srgbClr val="4383D1"/>
                </a:solidFill>
                <a:latin typeface="Taipei Sans TC Beta" pitchFamily="2" charset="-120"/>
                <a:ea typeface="Taipei Sans TC Beta" pitchFamily="2" charset="-120"/>
              </a:rPr>
              <a:t> </a:t>
            </a:r>
            <a:r>
              <a:rPr lang="zh-TW" altLang="en-US" sz="2100" b="1" dirty="0" smtClean="0">
                <a:solidFill>
                  <a:srgbClr val="4383D1"/>
                </a:solidFill>
                <a:latin typeface="Taipei Sans TC Beta" pitchFamily="2" charset="-120"/>
                <a:ea typeface="Taipei Sans TC Beta" pitchFamily="2" charset="-120"/>
              </a:rPr>
              <a:t>  </a:t>
            </a:r>
            <a:r>
              <a:rPr lang="zh-TW" altLang="en-US" sz="2600" b="1" dirty="0" smtClean="0">
                <a:solidFill>
                  <a:srgbClr val="4383D1"/>
                </a:solidFill>
                <a:latin typeface="Taipei Sans TC Beta" pitchFamily="2" charset="-120"/>
                <a:ea typeface="Taipei Sans TC Beta" pitchFamily="2" charset="-120"/>
              </a:rPr>
              <a:t>更多詳細資訊及更新請參考英文系網</a:t>
            </a:r>
            <a:endParaRPr lang="en-US" altLang="zh-TW" sz="2600" b="1" dirty="0" smtClean="0">
              <a:solidFill>
                <a:srgbClr val="4383D1"/>
              </a:solidFill>
              <a:latin typeface="Taipei Sans TC Beta" pitchFamily="2" charset="-120"/>
              <a:ea typeface="Taipei Sans TC Beta" pitchFamily="2" charset="-120"/>
            </a:endParaRPr>
          </a:p>
          <a:p>
            <a:pPr algn="l">
              <a:defRPr/>
            </a:pPr>
            <a:r>
              <a:rPr lang="en-US" altLang="zh-TW" sz="2600" b="1" dirty="0" smtClean="0">
                <a:solidFill>
                  <a:srgbClr val="4383D1"/>
                </a:solidFill>
                <a:latin typeface="Taipei Sans TC Beta" pitchFamily="2" charset="-120"/>
                <a:ea typeface="Taipei Sans TC Beta" pitchFamily="2" charset="-120"/>
              </a:rPr>
              <a:t>《</a:t>
            </a:r>
            <a:r>
              <a:rPr lang="zh-TW" altLang="en-US" sz="2600" b="1" dirty="0" smtClean="0">
                <a:solidFill>
                  <a:srgbClr val="4383D1"/>
                </a:solidFill>
                <a:latin typeface="Taipei Sans TC Beta" pitchFamily="2" charset="-120"/>
                <a:ea typeface="Taipei Sans TC Beta" pitchFamily="2" charset="-120"/>
              </a:rPr>
              <a:t>本系大三出國留學專區</a:t>
            </a:r>
            <a:r>
              <a:rPr lang="en-US" altLang="zh-TW" sz="2600" b="1" dirty="0" smtClean="0">
                <a:solidFill>
                  <a:srgbClr val="4383D1"/>
                </a:solidFill>
                <a:latin typeface="Taipei Sans TC Beta" pitchFamily="2" charset="-120"/>
                <a:ea typeface="Taipei Sans TC Beta" pitchFamily="2" charset="-120"/>
              </a:rPr>
              <a:t>》</a:t>
            </a:r>
            <a:r>
              <a:rPr lang="zh-TW" altLang="en-US" sz="2600" b="1" dirty="0" smtClean="0">
                <a:solidFill>
                  <a:srgbClr val="4383D1"/>
                </a:solidFill>
                <a:latin typeface="Taipei Sans TC Beta" pitchFamily="2" charset="-120"/>
                <a:ea typeface="Taipei Sans TC Beta" pitchFamily="2" charset="-120"/>
              </a:rPr>
              <a:t>   </a:t>
            </a:r>
            <a:endParaRPr lang="en-US" altLang="zh-TW" sz="2600" b="1" dirty="0" smtClean="0">
              <a:solidFill>
                <a:srgbClr val="4383D1"/>
              </a:solidFill>
              <a:latin typeface="Taipei Sans TC Beta" pitchFamily="2" charset="-120"/>
              <a:ea typeface="Taipei Sans TC Beta" pitchFamily="2" charset="-120"/>
            </a:endParaRPr>
          </a:p>
        </p:txBody>
      </p:sp>
      <p:sp>
        <p:nvSpPr>
          <p:cNvPr id="5" name="標題 1"/>
          <p:cNvSpPr>
            <a:spLocks noGrp="1"/>
          </p:cNvSpPr>
          <p:nvPr>
            <p:ph type="title"/>
          </p:nvPr>
        </p:nvSpPr>
        <p:spPr>
          <a:xfrm>
            <a:off x="344488" y="476671"/>
            <a:ext cx="2160240" cy="4248473"/>
          </a:xfrm>
        </p:spPr>
        <p:txBody>
          <a:bodyPr rtlCol="0">
            <a:noAutofit/>
          </a:bodyPr>
          <a:lstStyle/>
          <a:p>
            <a:pPr>
              <a:defRPr/>
            </a:pPr>
            <a:r>
              <a:rPr lang="zh-TW" altLang="en-US"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關於</a:t>
            </a:r>
            <a: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a:t>
            </a:r>
            <a:b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
            </a:r>
            <a:b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zh-TW" altLang="en-US"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英文</a:t>
            </a:r>
            <a:r>
              <a:rPr lang="zh-TW" altLang="en-US" sz="3600"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系</a:t>
            </a:r>
            <a:r>
              <a:rPr lang="en-US" altLang="zh-TW" sz="3600"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
            </a:r>
            <a:br>
              <a:rPr lang="en-US" altLang="zh-TW" sz="3600"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zh-TW" altLang="en-US" sz="3600"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大</a:t>
            </a:r>
            <a:r>
              <a:rPr lang="zh-TW" altLang="en-US"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三出國留學 </a:t>
            </a:r>
            <a: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
            </a:r>
            <a:b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
            </a:r>
            <a:b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a:t>
            </a:r>
            <a:r>
              <a:rPr lang="zh-TW" altLang="en-US"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自費生</a:t>
            </a:r>
            <a:r>
              <a:rPr lang="en-US" altLang="zh-TW"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a:t>
            </a:r>
            <a:endParaRPr lang="zh-TW" altLang="en-US"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1272" y="4926694"/>
            <a:ext cx="1608179" cy="1608179"/>
          </a:xfrm>
          <a:prstGeom prst="rect">
            <a:avLst/>
          </a:prstGeom>
        </p:spPr>
      </p:pic>
    </p:spTree>
    <p:extLst>
      <p:ext uri="{BB962C8B-B14F-4D97-AF65-F5344CB8AC3E}">
        <p14:creationId xmlns:p14="http://schemas.microsoft.com/office/powerpoint/2010/main" val="2841783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46056"/>
            <a:ext cx="6786754" cy="960107"/>
          </a:xfrm>
        </p:spPr>
        <p:txBody>
          <a:bodyPr/>
          <a:lstStyle/>
          <a:p>
            <a:pPr algn="l"/>
            <a:r>
              <a:rPr lang="zh-TW" altLang="en-US"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申請資料送件</a:t>
            </a:r>
            <a:endParaRPr lang="zh-TW" altLang="en-US"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endParaRPr>
          </a:p>
        </p:txBody>
      </p:sp>
      <p:sp>
        <p:nvSpPr>
          <p:cNvPr id="3" name="內容版面配置區 2"/>
          <p:cNvSpPr>
            <a:spLocks noGrp="1"/>
          </p:cNvSpPr>
          <p:nvPr>
            <p:ph idx="1"/>
          </p:nvPr>
        </p:nvSpPr>
        <p:spPr>
          <a:xfrm>
            <a:off x="627314" y="1103606"/>
            <a:ext cx="9210228" cy="5544616"/>
          </a:xfrm>
        </p:spPr>
        <p:txBody>
          <a:bodyPr>
            <a:normAutofit fontScale="25000" lnSpcReduction="20000"/>
          </a:bodyPr>
          <a:lstStyle/>
          <a:p>
            <a:pPr algn="l"/>
            <a:r>
              <a:rPr lang="zh-TW" altLang="en-US"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報名應備資料：</a:t>
            </a:r>
            <a:endPar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marL="536433" indent="-536433" algn="l">
              <a:lnSpc>
                <a:spcPct val="120000"/>
              </a:lnSpc>
              <a:buAutoNum type="arabicPeriod"/>
            </a:pPr>
            <a:r>
              <a:rPr lang="zh-TW" altLang="en-US"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報名表、保證書：</a:t>
            </a:r>
            <a:r>
              <a:rPr lang="zh-TW" altLang="en-US"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皆可從系網</a:t>
            </a:r>
            <a:r>
              <a:rPr lang="en-US" altLang="zh-TW"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a:t>
            </a:r>
            <a:r>
              <a:rPr lang="zh-TW" altLang="en-US"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本系大三出國留學</a:t>
            </a:r>
            <a:r>
              <a:rPr lang="en-US" altLang="zh-TW"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a:t>
            </a:r>
            <a:r>
              <a:rPr lang="zh-TW" altLang="en-US"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專區下載填寫。</a:t>
            </a:r>
            <a:endParaRPr lang="en-US" altLang="zh-TW"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marL="536433" indent="-536433" algn="l">
              <a:lnSpc>
                <a:spcPct val="120000"/>
              </a:lnSpc>
              <a:buAutoNum type="arabicPeriod"/>
            </a:pPr>
            <a:r>
              <a:rPr lang="zh-TW" altLang="en-US"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學生證正反面影本</a:t>
            </a:r>
            <a:endPar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marL="536433" indent="-536433" algn="l">
              <a:lnSpc>
                <a:spcPct val="120000"/>
              </a:lnSpc>
              <a:buAutoNum type="arabicPeriod"/>
            </a:pPr>
            <a:r>
              <a:rPr lang="zh-TW" altLang="en-US"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歷年成績單 中英文各一</a:t>
            </a:r>
            <a:r>
              <a:rPr lang="zh-TW" altLang="en-US" sz="9200" b="1"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份</a:t>
            </a:r>
            <a:endPar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marL="536433" indent="-536433" algn="l">
              <a:lnSpc>
                <a:spcPct val="120000"/>
              </a:lnSpc>
              <a:buAutoNum type="arabicPeriod"/>
            </a:pPr>
            <a:r>
              <a:rPr lang="zh-TW" altLang="en-US"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兩年內托福</a:t>
            </a:r>
            <a:r>
              <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(iBT.61)</a:t>
            </a:r>
            <a:r>
              <a:rPr lang="zh-TW" altLang="en-US"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或雅思</a:t>
            </a:r>
            <a:r>
              <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(5.5)</a:t>
            </a:r>
            <a:r>
              <a:rPr lang="zh-TW" altLang="en-US"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成績單影本一份</a:t>
            </a:r>
            <a:endPar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marL="536433" indent="-536433" algn="l">
              <a:lnSpc>
                <a:spcPct val="120000"/>
              </a:lnSpc>
              <a:buAutoNum type="arabicPeriod"/>
            </a:pPr>
            <a:r>
              <a:rPr lang="zh-TW" altLang="en-US"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英文自傳（</a:t>
            </a:r>
            <a:r>
              <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in 2 pages) </a:t>
            </a:r>
          </a:p>
          <a:p>
            <a:pPr marL="536433" indent="-536433" algn="l">
              <a:lnSpc>
                <a:spcPct val="120000"/>
              </a:lnSpc>
              <a:buAutoNum type="arabicPeriod"/>
            </a:pPr>
            <a:r>
              <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Study Plan (in 2 pages / Times New Roman 12pt)</a:t>
            </a:r>
          </a:p>
          <a:p>
            <a:pPr marL="536433" indent="-536433" algn="l">
              <a:buAutoNum type="arabicPeriod"/>
            </a:pPr>
            <a:endParaRPr lang="en-US" altLang="zh-TW" sz="92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algn="l">
              <a:lnSpc>
                <a:spcPct val="120000"/>
              </a:lnSpc>
            </a:pPr>
            <a:r>
              <a:rPr lang="zh-TW" altLang="en-US" sz="9200" b="1"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報名收件時間：</a:t>
            </a:r>
            <a:r>
              <a:rPr lang="zh-TW" altLang="en-US"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僅</a:t>
            </a:r>
            <a:r>
              <a:rPr lang="zh-TW" altLang="en-US" sz="9200" u="sng"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限大二下學生申請</a:t>
            </a:r>
            <a:r>
              <a:rPr lang="zh-TW" altLang="en-US" sz="92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，大二上期末考結束後，便</a:t>
            </a:r>
            <a:r>
              <a:rPr lang="zh-TW" altLang="en-US" sz="9200" b="1" u="sng"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開始受理報名</a:t>
            </a:r>
            <a:r>
              <a:rPr lang="zh-TW" altLang="en-US" sz="9200" u="sng"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至大</a:t>
            </a:r>
            <a:r>
              <a:rPr lang="zh-TW" altLang="en-US" sz="9200" u="sng"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二下開學一個月</a:t>
            </a:r>
            <a:r>
              <a:rPr lang="zh-TW" altLang="en-US" sz="9200" u="sng"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內截止</a:t>
            </a:r>
            <a:r>
              <a:rPr lang="zh-TW" altLang="en-US" sz="92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a:t>
            </a:r>
            <a:endParaRPr lang="en-US" altLang="zh-TW" sz="92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algn="l">
              <a:lnSpc>
                <a:spcPct val="120000"/>
              </a:lnSpc>
            </a:pPr>
            <a:r>
              <a:rPr lang="zh-TW" altLang="en-US" sz="8000" dirty="0" smtClean="0">
                <a:solidFill>
                  <a:srgbClr val="FF0000"/>
                </a:solidFill>
                <a:latin typeface="Taipei Sans TC Beta" pitchFamily="2" charset="-120"/>
                <a:ea typeface="Taipei Sans TC Beta" pitchFamily="2" charset="-120"/>
                <a:cs typeface="Times New Roman" panose="02020603050405020304" pitchFamily="18" charset="0"/>
              </a:rPr>
              <a:t>注意：</a:t>
            </a:r>
            <a:r>
              <a:rPr lang="en-US" altLang="zh-TW" sz="8000" dirty="0" smtClean="0">
                <a:solidFill>
                  <a:srgbClr val="FF0000"/>
                </a:solidFill>
                <a:latin typeface="Taipei Sans TC Beta" pitchFamily="2" charset="-120"/>
                <a:ea typeface="Taipei Sans TC Beta" pitchFamily="2" charset="-120"/>
                <a:cs typeface="Times New Roman" panose="02020603050405020304" pitchFamily="18" charset="0"/>
              </a:rPr>
              <a:t>BU</a:t>
            </a:r>
            <a:r>
              <a:rPr lang="zh-TW" altLang="en-US" sz="8000" dirty="0" smtClean="0">
                <a:solidFill>
                  <a:srgbClr val="FF0000"/>
                </a:solidFill>
                <a:latin typeface="Taipei Sans TC Beta" pitchFamily="2" charset="-120"/>
                <a:ea typeface="Taipei Sans TC Beta" pitchFamily="2" charset="-120"/>
                <a:cs typeface="Times New Roman" panose="02020603050405020304" pitchFamily="18" charset="0"/>
              </a:rPr>
              <a:t> 另外需要在</a:t>
            </a:r>
            <a:r>
              <a:rPr lang="en-US" altLang="zh-TW" sz="8000" dirty="0" smtClean="0">
                <a:solidFill>
                  <a:srgbClr val="FF0000"/>
                </a:solidFill>
                <a:latin typeface="Taipei Sans TC Beta" pitchFamily="2" charset="-120"/>
                <a:ea typeface="Taipei Sans TC Beta" pitchFamily="2" charset="-120"/>
                <a:cs typeface="Times New Roman" panose="02020603050405020304" pitchFamily="18" charset="0"/>
              </a:rPr>
              <a:t>3</a:t>
            </a:r>
            <a:r>
              <a:rPr lang="zh-TW" altLang="en-US" sz="8000" dirty="0" smtClean="0">
                <a:solidFill>
                  <a:srgbClr val="FF0000"/>
                </a:solidFill>
                <a:latin typeface="Taipei Sans TC Beta" pitchFamily="2" charset="-120"/>
                <a:ea typeface="Taipei Sans TC Beta" pitchFamily="2" charset="-120"/>
                <a:cs typeface="Times New Roman" panose="02020603050405020304" pitchFamily="18" charset="0"/>
              </a:rPr>
              <a:t>月底前完成</a:t>
            </a:r>
            <a:r>
              <a:rPr lang="en-US" altLang="zh-TW" sz="8000" dirty="0" smtClean="0">
                <a:solidFill>
                  <a:srgbClr val="FF0000"/>
                </a:solidFill>
                <a:latin typeface="Taipei Sans TC Beta" pitchFamily="2" charset="-120"/>
                <a:ea typeface="Taipei Sans TC Beta" pitchFamily="2" charset="-120"/>
                <a:cs typeface="Times New Roman" panose="02020603050405020304" pitchFamily="18" charset="0"/>
              </a:rPr>
              <a:t>BU</a:t>
            </a:r>
            <a:r>
              <a:rPr lang="zh-TW" altLang="en-US" sz="8000" dirty="0" smtClean="0">
                <a:solidFill>
                  <a:srgbClr val="FF0000"/>
                </a:solidFill>
                <a:latin typeface="Taipei Sans TC Beta" pitchFamily="2" charset="-120"/>
                <a:ea typeface="Taipei Sans TC Beta" pitchFamily="2" charset="-120"/>
                <a:cs typeface="Times New Roman" panose="02020603050405020304" pitchFamily="18" charset="0"/>
              </a:rPr>
              <a:t>的線上申請及繳交報名費，報名才算完成。</a:t>
            </a:r>
            <a:endParaRPr lang="en-US" altLang="zh-TW" sz="8000" dirty="0" smtClean="0">
              <a:solidFill>
                <a:srgbClr val="FF0000"/>
              </a:solidFill>
              <a:latin typeface="Taipei Sans TC Beta" pitchFamily="2" charset="-120"/>
              <a:ea typeface="Taipei Sans TC Beta" pitchFamily="2" charset="-120"/>
              <a:cs typeface="Times New Roman" panose="02020603050405020304" pitchFamily="18" charset="0"/>
            </a:endParaRPr>
          </a:p>
          <a:p>
            <a:pPr algn="l">
              <a:lnSpc>
                <a:spcPct val="120000"/>
              </a:lnSpc>
            </a:pPr>
            <a:endParaRPr lang="en-US" altLang="zh-TW" sz="92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algn="l">
              <a:lnSpc>
                <a:spcPct val="120000"/>
              </a:lnSpc>
            </a:pPr>
            <a:r>
              <a:rPr lang="zh-TW" altLang="en-US" sz="92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請</a:t>
            </a:r>
            <a:r>
              <a:rPr lang="zh-TW" altLang="en-US" sz="9200" u="sng"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自行注意考托福的時間</a:t>
            </a:r>
            <a:r>
              <a:rPr lang="zh-TW" altLang="en-US"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及</a:t>
            </a:r>
            <a:r>
              <a:rPr lang="zh-TW" altLang="en-US" sz="9200" dirty="0">
                <a:solidFill>
                  <a:srgbClr val="FF0000"/>
                </a:solidFill>
                <a:latin typeface="Taipei Sans TC Beta" pitchFamily="2" charset="-120"/>
                <a:ea typeface="Taipei Sans TC Beta" pitchFamily="2" charset="-120"/>
                <a:cs typeface="Times New Roman" panose="02020603050405020304" pitchFamily="18" charset="0"/>
              </a:rPr>
              <a:t>隨時留意系網公告</a:t>
            </a:r>
            <a:r>
              <a:rPr lang="zh-TW" altLang="en-US"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a:t>
            </a:r>
            <a:endParaRPr lang="en-US" altLang="zh-TW" sz="92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algn="l"/>
            <a:endParaRPr lang="zh-TW" altLang="en-US" dirty="0">
              <a:latin typeface="Taipei Sans TC Beta" pitchFamily="2" charset="-120"/>
              <a:ea typeface="Taipei Sans TC Beta" pitchFamily="2" charset="-120"/>
            </a:endParaRPr>
          </a:p>
        </p:txBody>
      </p:sp>
      <p:pic>
        <p:nvPicPr>
          <p:cNvPr id="4" name="Picture 3" descr="C:\Users\tku-staff\AppData\Local\Microsoft\Windows\Temporary Internet Files\Content.IE5\Q2TJLNG6\hot-air-balloon-296493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3524">
            <a:off x="270536" y="936544"/>
            <a:ext cx="331022" cy="557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tku-staff\AppData\Local\Microsoft\Windows\Temporary Internet Files\Content.IE5\Q2TJLNG6\hot-air-balloon-296493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3524">
            <a:off x="270535" y="4657591"/>
            <a:ext cx="331022" cy="55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81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71575" y="928542"/>
            <a:ext cx="8915400" cy="5616624"/>
          </a:xfrm>
        </p:spPr>
        <p:txBody>
          <a:bodyPr>
            <a:normAutofit/>
          </a:bodyPr>
          <a:lstStyle/>
          <a:p>
            <a:pPr algn="l" defTabSz="536433">
              <a:spcBef>
                <a:spcPts val="1173"/>
              </a:spcBef>
              <a:buClr>
                <a:srgbClr val="90C226"/>
              </a:buClr>
              <a:buSzPct val="80000"/>
              <a:defRPr/>
            </a:pPr>
            <a:endParaRPr lang="en-US" altLang="zh-TW" b="1" dirty="0" smtClean="0">
              <a:solidFill>
                <a:prstClr val="black">
                  <a:lumMod val="75000"/>
                  <a:lumOff val="25000"/>
                </a:prstClr>
              </a:solidFill>
              <a:latin typeface="Taipei Sans TC Beta" pitchFamily="2" charset="-120"/>
              <a:ea typeface="Taipei Sans TC Beta" pitchFamily="2" charset="-120"/>
            </a:endParaRPr>
          </a:p>
          <a:p>
            <a:pPr algn="l" defTabSz="536433">
              <a:spcBef>
                <a:spcPts val="1173"/>
              </a:spcBef>
              <a:buClr>
                <a:srgbClr val="90C226"/>
              </a:buClr>
              <a:buSzPct val="80000"/>
              <a:defRPr/>
            </a:pPr>
            <a:r>
              <a:rPr lang="zh-TW" altLang="en-US" b="1" dirty="0" smtClean="0">
                <a:solidFill>
                  <a:prstClr val="black">
                    <a:lumMod val="75000"/>
                    <a:lumOff val="25000"/>
                  </a:prstClr>
                </a:solidFill>
                <a:latin typeface="Taipei Sans TC Beta" pitchFamily="2" charset="-120"/>
                <a:ea typeface="Taipei Sans TC Beta" pitchFamily="2" charset="-120"/>
              </a:rPr>
              <a:t>申請結果何時知道？</a:t>
            </a:r>
            <a:endParaRPr lang="en-US" altLang="zh-TW" b="1" dirty="0" smtClean="0">
              <a:solidFill>
                <a:prstClr val="black">
                  <a:lumMod val="75000"/>
                  <a:lumOff val="25000"/>
                </a:prstClr>
              </a:solidFill>
              <a:latin typeface="Taipei Sans TC Beta" pitchFamily="2" charset="-120"/>
              <a:ea typeface="Taipei Sans TC Beta" pitchFamily="2" charset="-120"/>
            </a:endParaRPr>
          </a:p>
          <a:p>
            <a:pPr algn="l" defTabSz="536433">
              <a:spcBef>
                <a:spcPts val="1173"/>
              </a:spcBef>
              <a:buClr>
                <a:srgbClr val="90C226"/>
              </a:buClr>
              <a:buSzPct val="80000"/>
              <a:defRPr/>
            </a:pPr>
            <a:r>
              <a:rPr lang="zh-TW" altLang="en-US" sz="3200" dirty="0" smtClean="0">
                <a:solidFill>
                  <a:prstClr val="black">
                    <a:lumMod val="75000"/>
                    <a:lumOff val="25000"/>
                  </a:prstClr>
                </a:solidFill>
                <a:latin typeface="Taipei Sans TC Beta" pitchFamily="2" charset="-120"/>
                <a:ea typeface="Taipei Sans TC Beta" pitchFamily="2" charset="-120"/>
              </a:rPr>
              <a:t>大約</a:t>
            </a:r>
            <a:r>
              <a:rPr lang="zh-TW" altLang="en-US" sz="3200" dirty="0">
                <a:solidFill>
                  <a:prstClr val="black">
                    <a:lumMod val="75000"/>
                    <a:lumOff val="25000"/>
                  </a:prstClr>
                </a:solidFill>
                <a:latin typeface="Taipei Sans TC Beta" pitchFamily="2" charset="-120"/>
                <a:ea typeface="Taipei Sans TC Beta" pitchFamily="2" charset="-120"/>
              </a:rPr>
              <a:t>於</a:t>
            </a:r>
            <a:r>
              <a:rPr lang="zh-TW" altLang="en-US" sz="3200" dirty="0" smtClean="0">
                <a:solidFill>
                  <a:prstClr val="black">
                    <a:lumMod val="75000"/>
                    <a:lumOff val="25000"/>
                  </a:prstClr>
                </a:solidFill>
                <a:latin typeface="Taipei Sans TC Beta" pitchFamily="2" charset="-120"/>
                <a:ea typeface="Taipei Sans TC Beta" pitchFamily="2" charset="-120"/>
              </a:rPr>
              <a:t>四月中下旬，慢</a:t>
            </a:r>
            <a:r>
              <a:rPr lang="zh-TW" altLang="en-US" sz="3200" dirty="0">
                <a:solidFill>
                  <a:prstClr val="black">
                    <a:lumMod val="75000"/>
                    <a:lumOff val="25000"/>
                  </a:prstClr>
                </a:solidFill>
                <a:latin typeface="Taipei Sans TC Beta" pitchFamily="2" charset="-120"/>
                <a:ea typeface="Taipei Sans TC Beta" pitchFamily="2" charset="-120"/>
              </a:rPr>
              <a:t>至</a:t>
            </a:r>
            <a:r>
              <a:rPr lang="zh-TW" altLang="en-US" sz="3200" dirty="0" smtClean="0">
                <a:solidFill>
                  <a:prstClr val="black">
                    <a:lumMod val="75000"/>
                    <a:lumOff val="25000"/>
                  </a:prstClr>
                </a:solidFill>
                <a:latin typeface="Taipei Sans TC Beta" pitchFamily="2" charset="-120"/>
                <a:ea typeface="Taipei Sans TC Beta" pitchFamily="2" charset="-120"/>
              </a:rPr>
              <a:t>五月下旬</a:t>
            </a:r>
            <a:r>
              <a:rPr lang="zh-TW" altLang="en-US" sz="3200" dirty="0">
                <a:solidFill>
                  <a:prstClr val="black">
                    <a:lumMod val="75000"/>
                    <a:lumOff val="25000"/>
                  </a:prstClr>
                </a:solidFill>
                <a:latin typeface="Taipei Sans TC Beta" pitchFamily="2" charset="-120"/>
                <a:ea typeface="Taipei Sans TC Beta" pitchFamily="2" charset="-120"/>
              </a:rPr>
              <a:t>，會公告正式錄取名單於英文系系網及系辦外公佈欄。</a:t>
            </a:r>
            <a:endParaRPr lang="en-US" altLang="zh-TW" sz="3200" dirty="0">
              <a:solidFill>
                <a:prstClr val="black">
                  <a:lumMod val="75000"/>
                  <a:lumOff val="25000"/>
                </a:prstClr>
              </a:solidFill>
              <a:latin typeface="Taipei Sans TC Beta" pitchFamily="2" charset="-120"/>
              <a:ea typeface="Taipei Sans TC Beta" pitchFamily="2" charset="-120"/>
            </a:endParaRPr>
          </a:p>
          <a:p>
            <a:pPr algn="l" defTabSz="536433">
              <a:spcBef>
                <a:spcPts val="1173"/>
              </a:spcBef>
              <a:buClr>
                <a:srgbClr val="90C226"/>
              </a:buClr>
              <a:buSzPct val="80000"/>
              <a:defRPr/>
            </a:pPr>
            <a:endParaRPr lang="en-US" altLang="zh-TW" sz="2800" dirty="0">
              <a:solidFill>
                <a:prstClr val="black">
                  <a:lumMod val="75000"/>
                  <a:lumOff val="25000"/>
                </a:prstClr>
              </a:solidFill>
              <a:latin typeface="Taipei Sans TC Beta" pitchFamily="2" charset="-120"/>
              <a:ea typeface="Taipei Sans TC Beta" pitchFamily="2" charset="-120"/>
            </a:endParaRPr>
          </a:p>
          <a:p>
            <a:pPr algn="l" defTabSz="536433">
              <a:spcBef>
                <a:spcPts val="1173"/>
              </a:spcBef>
              <a:buClr>
                <a:srgbClr val="90C226"/>
              </a:buClr>
              <a:buSzPct val="80000"/>
              <a:defRPr/>
            </a:pPr>
            <a:endParaRPr lang="en-US" altLang="zh-TW" sz="2800" dirty="0">
              <a:solidFill>
                <a:prstClr val="black">
                  <a:lumMod val="75000"/>
                  <a:lumOff val="25000"/>
                </a:prstClr>
              </a:solidFill>
              <a:latin typeface="Taipei Sans TC Beta" pitchFamily="2" charset="-120"/>
              <a:ea typeface="Taipei Sans TC Beta" pitchFamily="2" charset="-120"/>
            </a:endParaRPr>
          </a:p>
          <a:p>
            <a:pPr algn="l" defTabSz="536433">
              <a:spcBef>
                <a:spcPts val="1173"/>
              </a:spcBef>
              <a:buClr>
                <a:srgbClr val="90C226"/>
              </a:buClr>
              <a:buSzPct val="80000"/>
              <a:defRPr/>
            </a:pPr>
            <a:r>
              <a:rPr lang="zh-TW" altLang="en-US" sz="2000" dirty="0" smtClean="0">
                <a:solidFill>
                  <a:prstClr val="black">
                    <a:lumMod val="75000"/>
                    <a:lumOff val="25000"/>
                  </a:prstClr>
                </a:solidFill>
                <a:latin typeface="Taipei Sans TC Beta" pitchFamily="2" charset="-120"/>
                <a:ea typeface="Taipei Sans TC Beta" pitchFamily="2" charset="-120"/>
              </a:rPr>
              <a:t>這</a:t>
            </a:r>
            <a:r>
              <a:rPr lang="zh-TW" altLang="en-US" sz="2000" dirty="0">
                <a:solidFill>
                  <a:prstClr val="black">
                    <a:lumMod val="75000"/>
                    <a:lumOff val="25000"/>
                  </a:prstClr>
                </a:solidFill>
                <a:latin typeface="Taipei Sans TC Beta" pitchFamily="2" charset="-120"/>
                <a:ea typeface="Taipei Sans TC Beta" pitchFamily="2" charset="-120"/>
              </a:rPr>
              <a:t>期間若有任何</a:t>
            </a:r>
            <a:r>
              <a:rPr lang="zh-TW" altLang="en-US" sz="2000" dirty="0" smtClean="0">
                <a:solidFill>
                  <a:prstClr val="black">
                    <a:lumMod val="75000"/>
                    <a:lumOff val="25000"/>
                  </a:prstClr>
                </a:solidFill>
                <a:latin typeface="Taipei Sans TC Beta" pitchFamily="2" charset="-120"/>
                <a:ea typeface="Taipei Sans TC Beta" pitchFamily="2" charset="-120"/>
              </a:rPr>
              <a:t>疑問（一個等不及的概念），</a:t>
            </a:r>
            <a:endParaRPr lang="en-US" altLang="zh-TW" sz="2000" dirty="0" smtClean="0">
              <a:solidFill>
                <a:prstClr val="black">
                  <a:lumMod val="75000"/>
                  <a:lumOff val="25000"/>
                </a:prstClr>
              </a:solidFill>
              <a:latin typeface="Taipei Sans TC Beta" pitchFamily="2" charset="-120"/>
              <a:ea typeface="Taipei Sans TC Beta" pitchFamily="2" charset="-120"/>
            </a:endParaRPr>
          </a:p>
          <a:p>
            <a:pPr algn="l" defTabSz="536433">
              <a:spcBef>
                <a:spcPts val="1173"/>
              </a:spcBef>
              <a:buClr>
                <a:srgbClr val="90C226"/>
              </a:buClr>
              <a:buSzPct val="80000"/>
              <a:defRPr/>
            </a:pPr>
            <a:r>
              <a:rPr lang="zh-TW" altLang="en-US" sz="2000" dirty="0" smtClean="0">
                <a:solidFill>
                  <a:prstClr val="black">
                    <a:lumMod val="75000"/>
                    <a:lumOff val="25000"/>
                  </a:prstClr>
                </a:solidFill>
                <a:latin typeface="Taipei Sans TC Beta" pitchFamily="2" charset="-120"/>
                <a:ea typeface="Taipei Sans TC Beta" pitchFamily="2" charset="-120"/>
              </a:rPr>
              <a:t>歡迎用</a:t>
            </a:r>
            <a:r>
              <a:rPr lang="en-US" altLang="zh-TW" sz="2000" dirty="0" smtClean="0">
                <a:solidFill>
                  <a:prstClr val="black">
                    <a:lumMod val="75000"/>
                    <a:lumOff val="25000"/>
                  </a:prstClr>
                </a:solidFill>
                <a:latin typeface="Taipei Sans TC Beta" pitchFamily="2" charset="-120"/>
                <a:ea typeface="Taipei Sans TC Beta" pitchFamily="2" charset="-120"/>
              </a:rPr>
              <a:t>MS</a:t>
            </a:r>
            <a:r>
              <a:rPr lang="zh-TW" altLang="en-US" sz="2000" dirty="0" smtClean="0">
                <a:solidFill>
                  <a:prstClr val="black">
                    <a:lumMod val="75000"/>
                    <a:lumOff val="25000"/>
                  </a:prstClr>
                </a:solidFill>
                <a:latin typeface="Taipei Sans TC Beta" pitchFamily="2" charset="-120"/>
                <a:ea typeface="Taipei Sans TC Beta" pitchFamily="2" charset="-120"/>
              </a:rPr>
              <a:t> </a:t>
            </a:r>
            <a:r>
              <a:rPr lang="en-US" altLang="zh-TW" sz="2000" dirty="0" smtClean="0">
                <a:solidFill>
                  <a:prstClr val="black">
                    <a:lumMod val="75000"/>
                    <a:lumOff val="25000"/>
                  </a:prstClr>
                </a:solidFill>
                <a:latin typeface="Taipei Sans TC Beta" pitchFamily="2" charset="-120"/>
                <a:ea typeface="Taipei Sans TC Beta" pitchFamily="2" charset="-120"/>
              </a:rPr>
              <a:t>Teams</a:t>
            </a:r>
            <a:r>
              <a:rPr lang="zh-TW" altLang="en-US" sz="20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詢問</a:t>
            </a:r>
            <a:r>
              <a:rPr lang="en-US" altLang="zh-TW" sz="20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Mina</a:t>
            </a:r>
            <a:r>
              <a:rPr lang="zh-TW" altLang="en-US" sz="20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助教哦</a:t>
            </a:r>
            <a:r>
              <a:rPr lang="zh-TW" altLang="en-US" sz="24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      </a:t>
            </a:r>
            <a:r>
              <a:rPr lang="en-US" altLang="zh-TW" sz="16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147864</a:t>
            </a:r>
            <a:endParaRPr lang="en-US" altLang="zh-TW" sz="16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algn="l" defTabSz="536433">
              <a:spcBef>
                <a:spcPts val="1173"/>
              </a:spcBef>
              <a:buClr>
                <a:srgbClr val="90C226"/>
              </a:buClr>
              <a:buSzPct val="80000"/>
              <a:defRPr/>
            </a:pPr>
            <a:r>
              <a:rPr lang="zh-TW" altLang="en-US" sz="20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也可善</a:t>
            </a:r>
            <a:r>
              <a:rPr lang="zh-TW" altLang="en-US" sz="20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用客服信箱：</a:t>
            </a:r>
            <a:r>
              <a:rPr lang="en-US" altLang="zh-TW" sz="20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hlinkClick r:id="rId3"/>
              </a:rPr>
              <a:t>mina.chu@gms.tku.edu.tw</a:t>
            </a:r>
            <a:r>
              <a:rPr lang="en-US" altLang="zh-TW" sz="20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 </a:t>
            </a:r>
            <a:endParaRPr lang="en-US" altLang="zh-TW" sz="20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algn="l" defTabSz="536433">
              <a:spcBef>
                <a:spcPts val="1173"/>
              </a:spcBef>
              <a:buClr>
                <a:srgbClr val="90C226"/>
              </a:buClr>
              <a:buSzPct val="80000"/>
              <a:defRPr/>
            </a:pPr>
            <a:r>
              <a:rPr lang="zh-TW" altLang="en-US" sz="20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客</a:t>
            </a:r>
            <a:r>
              <a:rPr lang="zh-TW" altLang="en-US" sz="20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服專線</a:t>
            </a:r>
            <a:r>
              <a:rPr lang="zh-TW" altLang="en-US" sz="20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a:t>
            </a:r>
            <a:r>
              <a:rPr lang="en-US" altLang="zh-TW" sz="20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ext.2344</a:t>
            </a:r>
            <a:r>
              <a:rPr lang="zh-TW" altLang="en-US" sz="20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  </a:t>
            </a:r>
            <a:endParaRPr lang="en-US" altLang="zh-TW" sz="20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algn="l" defTabSz="536433">
              <a:spcBef>
                <a:spcPts val="1173"/>
              </a:spcBef>
              <a:buClr>
                <a:srgbClr val="90C226"/>
              </a:buClr>
              <a:buSzPct val="80000"/>
              <a:defRPr/>
            </a:pPr>
            <a:endParaRPr lang="en-US" altLang="zh-TW" sz="2800" dirty="0">
              <a:solidFill>
                <a:prstClr val="black">
                  <a:lumMod val="75000"/>
                  <a:lumOff val="25000"/>
                </a:prstClr>
              </a:solidFill>
              <a:latin typeface="Taipei Sans TC Beta" pitchFamily="2" charset="-120"/>
              <a:ea typeface="Taipei Sans TC Beta" pitchFamily="2" charset="-120"/>
            </a:endParaRPr>
          </a:p>
          <a:p>
            <a:pPr algn="l" defTabSz="536433">
              <a:spcBef>
                <a:spcPts val="1173"/>
              </a:spcBef>
              <a:buClr>
                <a:srgbClr val="90C226"/>
              </a:buClr>
              <a:buSzPct val="80000"/>
              <a:defRPr/>
            </a:pPr>
            <a:endParaRPr lang="en-US" altLang="zh-TW" sz="2800" dirty="0">
              <a:solidFill>
                <a:prstClr val="black">
                  <a:lumMod val="75000"/>
                  <a:lumOff val="25000"/>
                </a:prstClr>
              </a:solidFill>
              <a:latin typeface="Taipei Sans TC Beta" pitchFamily="2" charset="-120"/>
              <a:ea typeface="Taipei Sans TC Beta" pitchFamily="2" charset="-120"/>
            </a:endParaRPr>
          </a:p>
          <a:p>
            <a:pPr algn="l" defTabSz="536433">
              <a:spcBef>
                <a:spcPts val="1173"/>
              </a:spcBef>
              <a:buClr>
                <a:srgbClr val="90C226"/>
              </a:buClr>
              <a:buSzPct val="80000"/>
              <a:defRPr/>
            </a:pPr>
            <a:endParaRPr lang="en-US" altLang="zh-TW" sz="2800" dirty="0">
              <a:solidFill>
                <a:prstClr val="black">
                  <a:lumMod val="75000"/>
                  <a:lumOff val="25000"/>
                </a:prstClr>
              </a:solidFill>
              <a:latin typeface="Taipei Sans TC Beta" pitchFamily="2" charset="-120"/>
              <a:ea typeface="Taipei Sans TC Beta" pitchFamily="2" charset="-120"/>
            </a:endParaRPr>
          </a:p>
        </p:txBody>
      </p:sp>
      <p:sp>
        <p:nvSpPr>
          <p:cNvPr id="4" name="Title 1"/>
          <p:cNvSpPr>
            <a:spLocks noGrp="1"/>
          </p:cNvSpPr>
          <p:nvPr>
            <p:ph type="title"/>
          </p:nvPr>
        </p:nvSpPr>
        <p:spPr>
          <a:xfrm>
            <a:off x="428497" y="68627"/>
            <a:ext cx="7812073" cy="1042125"/>
          </a:xfrm>
        </p:spPr>
        <p:txBody>
          <a:bodyPr/>
          <a:lstStyle/>
          <a:p>
            <a:pPr algn="l"/>
            <a:r>
              <a:rPr lang="zh-TW" altLang="en-US"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申請</a:t>
            </a:r>
            <a:r>
              <a:rPr lang="zh-TW" altLang="en-US"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後</a:t>
            </a:r>
            <a:r>
              <a:rPr lang="en-US" altLang="zh-TW"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a:t>
            </a:r>
            <a:endParaRPr lang="en-US"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952" y="754222"/>
            <a:ext cx="1739900" cy="1625600"/>
          </a:xfrm>
          <a:prstGeom prst="rect">
            <a:avLst/>
          </a:prstGeom>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264" y="4253696"/>
            <a:ext cx="2258217" cy="2258217"/>
          </a:xfrm>
          <a:prstGeom prst="rect">
            <a:avLst/>
          </a:prstGeom>
        </p:spPr>
      </p:pic>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592959" y="5146488"/>
            <a:ext cx="472631" cy="472631"/>
          </a:xfrm>
          <a:prstGeom prst="rect">
            <a:avLst/>
          </a:prstGeom>
        </p:spPr>
      </p:pic>
    </p:spTree>
    <p:extLst>
      <p:ext uri="{BB962C8B-B14F-4D97-AF65-F5344CB8AC3E}">
        <p14:creationId xmlns:p14="http://schemas.microsoft.com/office/powerpoint/2010/main" val="415594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0472" y="476672"/>
            <a:ext cx="2376265" cy="3816424"/>
          </a:xfrm>
        </p:spPr>
        <p:txBody>
          <a:bodyPr>
            <a:normAutofit/>
          </a:bodyPr>
          <a:lstStyle/>
          <a:p>
            <a:pPr algn="ctr"/>
            <a:r>
              <a:rPr lang="zh-TW" altLang="en-US" sz="40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甄選結果公布後</a:t>
            </a:r>
            <a:r>
              <a:rPr lang="en-US" altLang="zh-TW" sz="40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a:t>
            </a:r>
            <a:r>
              <a:rPr lang="en-US" altLang="zh-TW" sz="2800"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
            </a:r>
            <a:br>
              <a:rPr lang="en-US" altLang="zh-TW" sz="2800"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en-US" altLang="zh-TW" sz="2800"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
            </a:r>
            <a:br>
              <a:rPr lang="en-US" altLang="zh-TW" sz="2800"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zh-TW" altLang="en-US" sz="28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確定錄取後應</a:t>
            </a:r>
            <a:r>
              <a:rPr lang="zh-TW" altLang="en-US" sz="2800"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注意事項</a:t>
            </a:r>
            <a:endParaRPr lang="zh-TW" altLang="en-US" sz="28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endParaRPr>
          </a:p>
        </p:txBody>
      </p:sp>
      <p:sp>
        <p:nvSpPr>
          <p:cNvPr id="3" name="內容版面配置區 2"/>
          <p:cNvSpPr>
            <a:spLocks noGrp="1"/>
          </p:cNvSpPr>
          <p:nvPr>
            <p:ph idx="1"/>
          </p:nvPr>
        </p:nvSpPr>
        <p:spPr>
          <a:xfrm>
            <a:off x="2720752" y="476672"/>
            <a:ext cx="6641943" cy="6413309"/>
          </a:xfrm>
        </p:spPr>
        <p:txBody>
          <a:bodyPr>
            <a:normAutofit/>
          </a:bodyPr>
          <a:lstStyle/>
          <a:p>
            <a:pPr marL="0" indent="0" defTabSz="536433">
              <a:spcBef>
                <a:spcPts val="1173"/>
              </a:spcBef>
              <a:buClr>
                <a:srgbClr val="90C226"/>
              </a:buClr>
              <a:buSzPct val="80000"/>
              <a:buNone/>
              <a:defRPr/>
            </a:pPr>
            <a:r>
              <a:rPr lang="zh-TW" altLang="en-US" sz="2400" b="1"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確定錄取</a:t>
            </a:r>
            <a:r>
              <a:rPr lang="zh-TW" altLang="en-US" sz="2400" b="1" dirty="0" smtClean="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後</a:t>
            </a:r>
            <a:r>
              <a:rPr lang="en-US" altLang="zh-TW" sz="2400" b="1" dirty="0" smtClean="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a:t>
            </a:r>
            <a:endParaRPr lang="en-US" altLang="zh-TW" sz="2400" b="1"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endParaRPr>
          </a:p>
          <a:p>
            <a:pPr marL="0" indent="0" defTabSz="536433">
              <a:spcBef>
                <a:spcPts val="1173"/>
              </a:spcBef>
              <a:buClr>
                <a:srgbClr val="90C226"/>
              </a:buClr>
              <a:buSzPct val="80000"/>
              <a:buNone/>
              <a:defRPr/>
            </a:pPr>
            <a:r>
              <a:rPr lang="en-US" altLang="zh-TW" sz="2400" dirty="0" smtClean="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1.</a:t>
            </a:r>
            <a:r>
              <a:rPr lang="zh-TW" altLang="en-US" sz="2400" dirty="0" smtClean="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 學生</a:t>
            </a:r>
            <a:r>
              <a:rPr lang="zh-TW" altLang="en-US" sz="2400"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須自行完成</a:t>
            </a:r>
            <a:r>
              <a:rPr lang="zh-TW" altLang="en-US" sz="2400" b="1" dirty="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護照</a:t>
            </a:r>
            <a:r>
              <a:rPr lang="zh-TW" altLang="en-US" sz="2400" b="1"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a:t>
            </a:r>
            <a:r>
              <a:rPr lang="zh-TW" altLang="en-US" sz="2400" b="1" dirty="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簽證</a:t>
            </a:r>
            <a:r>
              <a:rPr lang="zh-TW" altLang="en-US" sz="2400" b="1"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a:t>
            </a:r>
            <a:r>
              <a:rPr lang="zh-TW" altLang="en-US" sz="2400" b="1" dirty="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訂機票</a:t>
            </a:r>
            <a:r>
              <a:rPr lang="zh-TW" altLang="en-US" sz="2400" b="1"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a:t>
            </a:r>
            <a:r>
              <a:rPr lang="zh-TW" altLang="en-US" sz="2400" b="1" dirty="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選課</a:t>
            </a:r>
            <a:r>
              <a:rPr lang="zh-TW" altLang="en-US" sz="2400" b="1"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a:t>
            </a:r>
            <a:r>
              <a:rPr lang="zh-TW" altLang="en-US" sz="2400" b="1" dirty="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學校宿舍</a:t>
            </a:r>
            <a:r>
              <a:rPr lang="zh-TW" altLang="en-US" sz="2400" b="1"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a:t>
            </a:r>
            <a:r>
              <a:rPr lang="zh-TW" altLang="en-US" sz="2400" b="1" dirty="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保險</a:t>
            </a:r>
            <a:r>
              <a:rPr lang="zh-TW" altLang="en-US" sz="2400"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等事宜，並</a:t>
            </a:r>
            <a:r>
              <a:rPr lang="zh-TW" altLang="en-US" sz="2400" dirty="0" smtClean="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依據各自留學校實際開學狀況，自行</a:t>
            </a:r>
            <a:r>
              <a:rPr lang="zh-TW" altLang="en-US" sz="2400"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決定安排</a:t>
            </a:r>
            <a:r>
              <a:rPr lang="zh-TW" altLang="en-US" sz="2400" dirty="0" smtClean="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前往之行程</a:t>
            </a:r>
            <a:r>
              <a:rPr lang="zh-TW" altLang="en-US" sz="2400"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；如</a:t>
            </a:r>
            <a:r>
              <a:rPr lang="zh-TW" altLang="en-US" sz="2400" dirty="0" smtClean="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有任何困難</a:t>
            </a:r>
            <a:r>
              <a:rPr lang="zh-TW" altLang="en-US" sz="2400"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rPr>
              <a:t>，必要時可請英文系在權責範圍內提供協助。</a:t>
            </a:r>
            <a:endParaRPr lang="en-US" altLang="zh-TW" sz="2400"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endParaRPr>
          </a:p>
          <a:p>
            <a:pPr marL="0" indent="0" defTabSz="536433">
              <a:spcBef>
                <a:spcPts val="1173"/>
              </a:spcBef>
              <a:buClr>
                <a:srgbClr val="90C226"/>
              </a:buClr>
              <a:buSzPct val="80000"/>
              <a:buNone/>
              <a:defRPr/>
            </a:pPr>
            <a:endParaRPr lang="en-US" altLang="zh-TW" sz="2400" dirty="0">
              <a:solidFill>
                <a:schemeClr val="tx1">
                  <a:lumMod val="65000"/>
                  <a:lumOff val="35000"/>
                </a:schemeClr>
              </a:solidFill>
              <a:latin typeface="Taipei Sans TC Beta" pitchFamily="2" charset="-120"/>
              <a:ea typeface="Taipei Sans TC Beta" pitchFamily="2" charset="-120"/>
              <a:cs typeface="Times New Roman" panose="02020603050405020304" pitchFamily="18" charset="0"/>
            </a:endParaRPr>
          </a:p>
          <a:p>
            <a:pPr marL="0" indent="0" defTabSz="536433">
              <a:spcBef>
                <a:spcPts val="1173"/>
              </a:spcBef>
              <a:buClr>
                <a:srgbClr val="90C226"/>
              </a:buClr>
              <a:buSzPct val="80000"/>
              <a:buNone/>
              <a:defRPr/>
            </a:pPr>
            <a:r>
              <a:rPr lang="en-US" altLang="zh-TW" sz="24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2.</a:t>
            </a:r>
            <a:r>
              <a:rPr lang="zh-TW" altLang="en-US" sz="24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 </a:t>
            </a:r>
            <a:r>
              <a:rPr lang="en-US" altLang="zh-TW" sz="24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Mina</a:t>
            </a:r>
            <a:r>
              <a:rPr lang="zh-TW" altLang="en-US" sz="24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會定期於系辦舉辦</a:t>
            </a:r>
            <a:r>
              <a:rPr lang="zh-TW" altLang="en-US" sz="2400" b="1"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「出國留學小組會議」</a:t>
            </a:r>
            <a:r>
              <a:rPr lang="zh-TW" altLang="en-US" sz="24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，詢問</a:t>
            </a:r>
            <a:r>
              <a:rPr lang="zh-TW" altLang="en-US" sz="24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叮嚀同學們完成</a:t>
            </a:r>
            <a:r>
              <a:rPr lang="zh-TW" altLang="en-US" sz="24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上述事項的進度、遭遇到的困難、任何出國留學的疑難雜症等等，並會邀請學長姐</a:t>
            </a:r>
            <a:r>
              <a:rPr lang="zh-TW" altLang="en-US" sz="2400" dirty="0" smtClean="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一同來</a:t>
            </a:r>
            <a:r>
              <a:rPr lang="zh-TW" altLang="en-US" sz="24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rPr>
              <a:t>解答，所以每次都要參加開會，有問題也可以藉此提出一起討論喔！</a:t>
            </a:r>
            <a:endParaRPr lang="en-US" altLang="zh-TW" sz="2400" dirty="0">
              <a:solidFill>
                <a:prstClr val="black">
                  <a:lumMod val="75000"/>
                  <a:lumOff val="25000"/>
                </a:prstClr>
              </a:solidFill>
              <a:latin typeface="Taipei Sans TC Beta" pitchFamily="2" charset="-120"/>
              <a:ea typeface="Taipei Sans TC Beta" pitchFamily="2" charset="-120"/>
              <a:cs typeface="Times New Roman" panose="02020603050405020304" pitchFamily="18" charset="0"/>
            </a:endParaRPr>
          </a:p>
          <a:p>
            <a:pPr marL="0" indent="0">
              <a:buNone/>
            </a:pPr>
            <a:endParaRPr lang="zh-TW" altLang="en-US" sz="3600" dirty="0">
              <a:latin typeface="Taipei Sans TC Beta" pitchFamily="2" charset="-120"/>
              <a:ea typeface="Taipei Sans TC Beta" pitchFamily="2" charset="-120"/>
              <a:cs typeface="Times New Roman" panose="02020603050405020304" pitchFamily="18" charset="0"/>
            </a:endParaRPr>
          </a:p>
        </p:txBody>
      </p:sp>
    </p:spTree>
    <p:extLst>
      <p:ext uri="{BB962C8B-B14F-4D97-AF65-F5344CB8AC3E}">
        <p14:creationId xmlns:p14="http://schemas.microsoft.com/office/powerpoint/2010/main" val="1039463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2479" y="452669"/>
            <a:ext cx="2376265" cy="4320480"/>
          </a:xfrm>
        </p:spPr>
        <p:txBody>
          <a:bodyPr>
            <a:normAutofit/>
          </a:bodyPr>
          <a:lstStyle/>
          <a:p>
            <a:r>
              <a:rPr lang="zh-TW" altLang="en-US" sz="4200"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出國前</a:t>
            </a:r>
            <a:r>
              <a:rPr lang="en-US" altLang="zh-TW" sz="42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a:t>
            </a:r>
            <a:r>
              <a:rPr lang="en-US" altLang="zh-TW" sz="38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
            </a:r>
            <a:br>
              <a:rPr lang="en-US" altLang="zh-TW" sz="38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en-US" altLang="zh-TW" sz="38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
            </a:r>
            <a:br>
              <a:rPr lang="en-US" altLang="zh-TW" sz="38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br>
            <a:r>
              <a:rPr lang="zh-TW" altLang="en-US" sz="36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要注意什麼呢？</a:t>
            </a:r>
          </a:p>
        </p:txBody>
      </p:sp>
      <p:sp>
        <p:nvSpPr>
          <p:cNvPr id="6" name="副標題 2"/>
          <p:cNvSpPr>
            <a:spLocks noGrp="1"/>
          </p:cNvSpPr>
          <p:nvPr>
            <p:ph idx="1"/>
          </p:nvPr>
        </p:nvSpPr>
        <p:spPr>
          <a:xfrm>
            <a:off x="2504728" y="466933"/>
            <a:ext cx="6875969" cy="6405033"/>
          </a:xfrm>
        </p:spPr>
        <p:txBody>
          <a:bodyPr>
            <a:noAutofit/>
          </a:bodyPr>
          <a:lstStyle/>
          <a:p>
            <a:pPr>
              <a:lnSpc>
                <a:spcPts val="2520"/>
              </a:lnSpc>
              <a:spcBef>
                <a:spcPts val="600"/>
              </a:spcBef>
              <a:buFont typeface="Wingdings 3" charset="2"/>
              <a:buChar char=""/>
              <a:defRPr/>
            </a:pPr>
            <a:r>
              <a:rPr lang="zh-TW" altLang="en-US" sz="2100" b="1" dirty="0" smtClean="0">
                <a:solidFill>
                  <a:schemeClr val="tx2">
                    <a:lumMod val="60000"/>
                    <a:lumOff val="40000"/>
                  </a:schemeClr>
                </a:solidFill>
                <a:latin typeface="Taipei Sans TC Beta" pitchFamily="2" charset="-120"/>
                <a:ea typeface="Taipei Sans TC Beta" pitchFamily="2" charset="-120"/>
              </a:rPr>
              <a:t>獲</a:t>
            </a:r>
            <a:r>
              <a:rPr lang="zh-TW" altLang="en-US" sz="2100" b="1" dirty="0">
                <a:solidFill>
                  <a:schemeClr val="tx2">
                    <a:lumMod val="60000"/>
                    <a:lumOff val="40000"/>
                  </a:schemeClr>
                </a:solidFill>
                <a:latin typeface="Taipei Sans TC Beta" pitchFamily="2" charset="-120"/>
                <a:ea typeface="Taipei Sans TC Beta" pitchFamily="2" charset="-120"/>
              </a:rPr>
              <a:t>錄取者，務必於學期末後參加</a:t>
            </a:r>
            <a:r>
              <a:rPr lang="zh-TW" altLang="en-US" sz="2100" b="1" u="sng" dirty="0">
                <a:solidFill>
                  <a:srgbClr val="3366FF"/>
                </a:solidFill>
                <a:latin typeface="Taipei Sans TC Beta" pitchFamily="2" charset="-120"/>
                <a:ea typeface="Taipei Sans TC Beta" pitchFamily="2" charset="-120"/>
              </a:rPr>
              <a:t>該年度校際全校大三</a:t>
            </a:r>
            <a:r>
              <a:rPr lang="zh-TW" altLang="en-US" sz="2100" b="1" u="sng" dirty="0" smtClean="0">
                <a:solidFill>
                  <a:srgbClr val="3366FF"/>
                </a:solidFill>
                <a:latin typeface="Taipei Sans TC Beta" pitchFamily="2" charset="-120"/>
                <a:ea typeface="Taipei Sans TC Beta" pitchFamily="2" charset="-120"/>
              </a:rPr>
              <a:t>出國留學</a:t>
            </a:r>
            <a:r>
              <a:rPr lang="zh-TW" altLang="en-US" sz="2100" b="1" u="sng" dirty="0">
                <a:solidFill>
                  <a:srgbClr val="3366FF"/>
                </a:solidFill>
                <a:latin typeface="Taipei Sans TC Beta" pitchFamily="2" charset="-120"/>
                <a:ea typeface="Taipei Sans TC Beta" pitchFamily="2" charset="-120"/>
              </a:rPr>
              <a:t>消防安全講習及授旗典禮</a:t>
            </a:r>
            <a:r>
              <a:rPr lang="zh-TW" altLang="en-US" sz="2100" b="1" dirty="0">
                <a:solidFill>
                  <a:schemeClr val="tx2">
                    <a:lumMod val="60000"/>
                    <a:lumOff val="40000"/>
                  </a:schemeClr>
                </a:solidFill>
                <a:latin typeface="Taipei Sans TC Beta" pitchFamily="2" charset="-120"/>
                <a:ea typeface="Taipei Sans TC Beta" pitchFamily="2" charset="-120"/>
              </a:rPr>
              <a:t>（於同日舉行），否</a:t>
            </a:r>
            <a:r>
              <a:rPr lang="zh-TW" altLang="en-US" sz="2100" b="1" dirty="0" smtClean="0">
                <a:solidFill>
                  <a:schemeClr val="tx2">
                    <a:lumMod val="60000"/>
                    <a:lumOff val="40000"/>
                  </a:schemeClr>
                </a:solidFill>
                <a:latin typeface="Taipei Sans TC Beta" pitchFamily="2" charset="-120"/>
                <a:ea typeface="Taipei Sans TC Beta" pitchFamily="2" charset="-120"/>
              </a:rPr>
              <a:t>以校規</a:t>
            </a:r>
            <a:r>
              <a:rPr lang="zh-TW" altLang="en-US" sz="2100" b="1" dirty="0">
                <a:solidFill>
                  <a:schemeClr val="tx2">
                    <a:lumMod val="60000"/>
                    <a:lumOff val="40000"/>
                  </a:schemeClr>
                </a:solidFill>
                <a:latin typeface="Taipei Sans TC Beta" pitchFamily="2" charset="-120"/>
                <a:ea typeface="Taipei Sans TC Beta" pitchFamily="2" charset="-120"/>
              </a:rPr>
              <a:t>處分。 </a:t>
            </a:r>
            <a:r>
              <a:rPr lang="zh-TW" altLang="en-US" sz="2100" b="1" dirty="0">
                <a:solidFill>
                  <a:srgbClr val="FF5050"/>
                </a:solidFill>
                <a:latin typeface="Taipei Sans TC Beta" pitchFamily="2" charset="-120"/>
                <a:ea typeface="Taipei Sans TC Beta" pitchFamily="2" charset="-120"/>
              </a:rPr>
              <a:t>（這是學校規定一定要參加的喔</a:t>
            </a:r>
            <a:r>
              <a:rPr lang="zh-TW" altLang="en-US" sz="2100" b="1" dirty="0" smtClean="0">
                <a:solidFill>
                  <a:srgbClr val="FF5050"/>
                </a:solidFill>
                <a:latin typeface="Taipei Sans TC Beta" pitchFamily="2" charset="-120"/>
                <a:ea typeface="Taipei Sans TC Beta" pitchFamily="2" charset="-120"/>
              </a:rPr>
              <a:t>） </a:t>
            </a:r>
            <a:endParaRPr lang="en-US" altLang="zh-TW" sz="2100" b="1" dirty="0">
              <a:solidFill>
                <a:srgbClr val="FF5050"/>
              </a:solidFill>
              <a:latin typeface="Taipei Sans TC Beta" pitchFamily="2" charset="-120"/>
              <a:ea typeface="Taipei Sans TC Beta" pitchFamily="2" charset="-120"/>
            </a:endParaRPr>
          </a:p>
          <a:p>
            <a:pPr marL="0" indent="0">
              <a:lnSpc>
                <a:spcPts val="2520"/>
              </a:lnSpc>
              <a:spcBef>
                <a:spcPts val="600"/>
              </a:spcBef>
              <a:buNone/>
              <a:defRPr/>
            </a:pPr>
            <a:endParaRPr lang="en-US" altLang="zh-TW" sz="2100" b="1" dirty="0">
              <a:solidFill>
                <a:schemeClr val="tx2">
                  <a:lumMod val="60000"/>
                  <a:lumOff val="40000"/>
                </a:schemeClr>
              </a:solidFill>
              <a:latin typeface="Taipei Sans TC Beta" pitchFamily="2" charset="-120"/>
              <a:ea typeface="Taipei Sans TC Beta" pitchFamily="2" charset="-120"/>
            </a:endParaRPr>
          </a:p>
          <a:p>
            <a:pPr>
              <a:lnSpc>
                <a:spcPts val="2520"/>
              </a:lnSpc>
              <a:spcBef>
                <a:spcPts val="600"/>
              </a:spcBef>
              <a:buFont typeface="Wingdings 3" charset="2"/>
              <a:buChar char=""/>
              <a:defRPr/>
            </a:pPr>
            <a:r>
              <a:rPr lang="zh-TW" altLang="en-US" sz="2100" b="1" dirty="0" smtClean="0">
                <a:solidFill>
                  <a:schemeClr val="tx2">
                    <a:lumMod val="60000"/>
                    <a:lumOff val="40000"/>
                  </a:schemeClr>
                </a:solidFill>
                <a:latin typeface="Taipei Sans TC Beta" pitchFamily="2" charset="-120"/>
                <a:ea typeface="Taipei Sans TC Beta" pitchFamily="2" charset="-120"/>
              </a:rPr>
              <a:t>每月需義務依</a:t>
            </a:r>
            <a:r>
              <a:rPr lang="zh-TW" altLang="en-US" sz="2100" b="1" dirty="0">
                <a:solidFill>
                  <a:schemeClr val="tx2">
                    <a:lumMod val="60000"/>
                    <a:lumOff val="40000"/>
                  </a:schemeClr>
                </a:solidFill>
                <a:latin typeface="Taipei Sans TC Beta" pitchFamily="2" charset="-120"/>
                <a:ea typeface="Taipei Sans TC Beta" pitchFamily="2" charset="-120"/>
              </a:rPr>
              <a:t>所屬系規定日期</a:t>
            </a:r>
            <a:r>
              <a:rPr lang="en-US" altLang="zh-TW" sz="2100" b="1" dirty="0" smtClean="0">
                <a:solidFill>
                  <a:schemeClr val="tx2">
                    <a:lumMod val="60000"/>
                    <a:lumOff val="40000"/>
                  </a:schemeClr>
                </a:solidFill>
                <a:latin typeface="Taipei Sans TC Beta" pitchFamily="2" charset="-120"/>
                <a:ea typeface="Taipei Sans TC Beta" pitchFamily="2" charset="-120"/>
              </a:rPr>
              <a:t>(</a:t>
            </a:r>
            <a:r>
              <a:rPr lang="zh-TW" altLang="en-US" sz="2100" b="1" dirty="0" smtClean="0">
                <a:solidFill>
                  <a:schemeClr val="tx2">
                    <a:lumMod val="60000"/>
                    <a:lumOff val="40000"/>
                  </a:schemeClr>
                </a:solidFill>
                <a:latin typeface="Taipei Sans TC Beta" pitchFamily="2" charset="-120"/>
                <a:ea typeface="Taipei Sans TC Beta" pitchFamily="2" charset="-120"/>
              </a:rPr>
              <a:t>原則上為每月</a:t>
            </a:r>
            <a:r>
              <a:rPr lang="en-US" altLang="zh-TW" sz="2100" b="1" dirty="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5</a:t>
            </a:r>
            <a:r>
              <a:rPr lang="zh-TW" altLang="en-US" sz="2100" b="1" dirty="0">
                <a:solidFill>
                  <a:schemeClr val="tx2">
                    <a:lumMod val="60000"/>
                    <a:lumOff val="40000"/>
                  </a:schemeClr>
                </a:solidFill>
                <a:latin typeface="Taipei Sans TC Beta" pitchFamily="2" charset="-120"/>
                <a:ea typeface="Taipei Sans TC Beta" pitchFamily="2" charset="-120"/>
              </a:rPr>
              <a:t>日前），至「</a:t>
            </a:r>
            <a:r>
              <a:rPr lang="zh-TW" altLang="en-US" sz="2100" b="1" dirty="0">
                <a:solidFill>
                  <a:srgbClr val="3366FF"/>
                </a:solidFill>
                <a:latin typeface="Taipei Sans TC Beta" pitchFamily="2" charset="-120"/>
                <a:ea typeface="Taipei Sans TC Beta" pitchFamily="2" charset="-120"/>
              </a:rPr>
              <a:t>大三</a:t>
            </a:r>
            <a:r>
              <a:rPr lang="zh-TW" altLang="en-US" sz="2100" b="1" dirty="0" smtClean="0">
                <a:solidFill>
                  <a:srgbClr val="3366FF"/>
                </a:solidFill>
                <a:latin typeface="Taipei Sans TC Beta" pitchFamily="2" charset="-120"/>
                <a:ea typeface="Taipei Sans TC Beta" pitchFamily="2" charset="-120"/>
              </a:rPr>
              <a:t>出國</a:t>
            </a:r>
            <a:r>
              <a:rPr lang="zh-TW" altLang="en-US" sz="2100" b="1" dirty="0">
                <a:solidFill>
                  <a:srgbClr val="3366FF"/>
                </a:solidFill>
                <a:latin typeface="Taipei Sans TC Beta" pitchFamily="2" charset="-120"/>
                <a:ea typeface="Taipei Sans TC Beta" pitchFamily="2" charset="-120"/>
              </a:rPr>
              <a:t>留學專屬網頁」</a:t>
            </a:r>
            <a:r>
              <a:rPr lang="zh-TW" altLang="en-US" sz="2100" b="1" dirty="0" smtClean="0">
                <a:solidFill>
                  <a:schemeClr val="tx2">
                    <a:lumMod val="60000"/>
                    <a:lumOff val="40000"/>
                  </a:schemeClr>
                </a:solidFill>
                <a:latin typeface="Taipei Sans TC Beta" pitchFamily="2" charset="-120"/>
                <a:ea typeface="Taipei Sans TC Beta" pitchFamily="2" charset="-120"/>
              </a:rPr>
              <a:t>填寫每月</a:t>
            </a:r>
            <a:r>
              <a:rPr lang="zh-TW" altLang="en-US" sz="2100" b="1" dirty="0">
                <a:solidFill>
                  <a:schemeClr val="tx2">
                    <a:lumMod val="60000"/>
                    <a:lumOff val="40000"/>
                  </a:schemeClr>
                </a:solidFill>
                <a:latin typeface="Taipei Sans TC Beta" pitchFamily="2" charset="-120"/>
                <a:ea typeface="Taipei Sans TC Beta" pitchFamily="2" charset="-120"/>
              </a:rPr>
              <a:t>生活回報，</a:t>
            </a:r>
            <a:r>
              <a:rPr lang="zh-TW" altLang="en-US" sz="2100" b="1" u="sng" dirty="0" smtClean="0">
                <a:solidFill>
                  <a:srgbClr val="FF5050"/>
                </a:solidFill>
                <a:latin typeface="Taipei Sans TC Beta" pitchFamily="2" charset="-120"/>
                <a:ea typeface="Taipei Sans TC Beta" pitchFamily="2" charset="-120"/>
              </a:rPr>
              <a:t>缺一不可</a:t>
            </a:r>
            <a:r>
              <a:rPr lang="zh-TW" altLang="en-US" sz="2100" b="1" u="sng" dirty="0">
                <a:solidFill>
                  <a:srgbClr val="FF5050"/>
                </a:solidFill>
                <a:latin typeface="Taipei Sans TC Beta" pitchFamily="2" charset="-120"/>
                <a:ea typeface="Taipei Sans TC Beta" pitchFamily="2" charset="-120"/>
              </a:rPr>
              <a:t>，</a:t>
            </a:r>
            <a:r>
              <a:rPr lang="zh-TW" altLang="en-US" sz="2100" b="1" u="sng" dirty="0" smtClean="0">
                <a:solidFill>
                  <a:srgbClr val="FF5050"/>
                </a:solidFill>
                <a:latin typeface="Taipei Sans TC Beta" pitchFamily="2" charset="-120"/>
                <a:ea typeface="Taipei Sans TC Beta" pitchFamily="2" charset="-120"/>
              </a:rPr>
              <a:t>否則</a:t>
            </a:r>
            <a:r>
              <a:rPr lang="zh-TW" altLang="en-US" sz="2100" b="1" u="sng" dirty="0">
                <a:solidFill>
                  <a:srgbClr val="FF5050"/>
                </a:solidFill>
                <a:latin typeface="Taipei Sans TC Beta" pitchFamily="2" charset="-120"/>
                <a:ea typeface="Taipei Sans TC Beta" pitchFamily="2" charset="-120"/>
              </a:rPr>
              <a:t>歸國後無法完成抵免學分</a:t>
            </a:r>
            <a:r>
              <a:rPr lang="zh-TW" altLang="en-US" sz="2100" b="1" dirty="0">
                <a:solidFill>
                  <a:schemeClr val="tx2">
                    <a:lumMod val="60000"/>
                    <a:lumOff val="40000"/>
                  </a:schemeClr>
                </a:solidFill>
                <a:latin typeface="Taipei Sans TC Beta" pitchFamily="2" charset="-120"/>
                <a:ea typeface="Taipei Sans TC Beta" pitchFamily="2" charset="-120"/>
              </a:rPr>
              <a:t>，且</a:t>
            </a:r>
            <a:r>
              <a:rPr lang="zh-TW" altLang="en-US" sz="2100" b="1" dirty="0">
                <a:solidFill>
                  <a:srgbClr val="FF5050"/>
                </a:solidFill>
                <a:latin typeface="Taipei Sans TC Beta" pitchFamily="2" charset="-120"/>
                <a:ea typeface="Taipei Sans TC Beta" pitchFamily="2" charset="-120"/>
              </a:rPr>
              <a:t>須按月上網填寫</a:t>
            </a:r>
            <a:r>
              <a:rPr lang="zh-TW" altLang="en-US" sz="2100" b="1" dirty="0">
                <a:solidFill>
                  <a:schemeClr val="tx2">
                    <a:lumMod val="60000"/>
                    <a:lumOff val="40000"/>
                  </a:schemeClr>
                </a:solidFill>
                <a:latin typeface="Taipei Sans TC Beta" pitchFamily="2" charset="-120"/>
                <a:ea typeface="Taipei Sans TC Beta" pitchFamily="2" charset="-120"/>
              </a:rPr>
              <a:t>，遲交</a:t>
            </a:r>
            <a:r>
              <a:rPr lang="zh-TW" altLang="en-US" sz="2100" b="1" dirty="0" smtClean="0">
                <a:solidFill>
                  <a:schemeClr val="tx2">
                    <a:lumMod val="60000"/>
                    <a:lumOff val="40000"/>
                  </a:schemeClr>
                </a:solidFill>
                <a:latin typeface="Taipei Sans TC Beta" pitchFamily="2" charset="-120"/>
                <a:ea typeface="Taipei Sans TC Beta" pitchFamily="2" charset="-120"/>
              </a:rPr>
              <a:t>需有</a:t>
            </a:r>
            <a:r>
              <a:rPr lang="zh-TW" altLang="en-US" sz="2100" b="1" dirty="0">
                <a:solidFill>
                  <a:schemeClr val="tx2">
                    <a:lumMod val="60000"/>
                    <a:lumOff val="40000"/>
                  </a:schemeClr>
                </a:solidFill>
                <a:latin typeface="Taipei Sans TC Beta" pitchFamily="2" charset="-120"/>
                <a:ea typeface="Taipei Sans TC Beta" pitchFamily="2" charset="-120"/>
              </a:rPr>
              <a:t>正當理由。 </a:t>
            </a:r>
            <a:endParaRPr lang="en-US" altLang="zh-TW" sz="2100" b="1" dirty="0">
              <a:solidFill>
                <a:schemeClr val="tx2">
                  <a:lumMod val="60000"/>
                  <a:lumOff val="40000"/>
                </a:schemeClr>
              </a:solidFill>
              <a:latin typeface="Taipei Sans TC Beta" pitchFamily="2" charset="-120"/>
              <a:ea typeface="Taipei Sans TC Beta" pitchFamily="2" charset="-120"/>
            </a:endParaRPr>
          </a:p>
          <a:p>
            <a:pPr marL="0" indent="0">
              <a:lnSpc>
                <a:spcPts val="2520"/>
              </a:lnSpc>
              <a:spcBef>
                <a:spcPts val="600"/>
              </a:spcBef>
              <a:buNone/>
              <a:defRPr/>
            </a:pPr>
            <a:endParaRPr lang="en-US" altLang="zh-TW" sz="2100" b="1" dirty="0">
              <a:solidFill>
                <a:schemeClr val="tx2">
                  <a:lumMod val="60000"/>
                  <a:lumOff val="40000"/>
                </a:schemeClr>
              </a:solidFill>
              <a:latin typeface="Taipei Sans TC Beta" pitchFamily="2" charset="-120"/>
              <a:ea typeface="Taipei Sans TC Beta" pitchFamily="2" charset="-120"/>
            </a:endParaRPr>
          </a:p>
          <a:p>
            <a:pPr>
              <a:lnSpc>
                <a:spcPts val="2520"/>
              </a:lnSpc>
              <a:spcBef>
                <a:spcPts val="600"/>
              </a:spcBef>
              <a:buFont typeface="Wingdings 3" charset="2"/>
              <a:buChar char=""/>
              <a:defRPr/>
            </a:pPr>
            <a:r>
              <a:rPr lang="zh-TW" altLang="en-US" sz="2100" b="1" dirty="0" smtClean="0">
                <a:solidFill>
                  <a:schemeClr val="tx2">
                    <a:lumMod val="60000"/>
                    <a:lumOff val="40000"/>
                  </a:schemeClr>
                </a:solidFill>
                <a:latin typeface="Taipei Sans TC Beta" pitchFamily="2" charset="-120"/>
                <a:ea typeface="Taipei Sans TC Beta" pitchFamily="2" charset="-120"/>
              </a:rPr>
              <a:t>返國</a:t>
            </a:r>
            <a:r>
              <a:rPr lang="zh-TW" altLang="en-US" sz="2100" b="1" dirty="0">
                <a:solidFill>
                  <a:schemeClr val="tx2">
                    <a:lumMod val="60000"/>
                    <a:lumOff val="40000"/>
                  </a:schemeClr>
                </a:solidFill>
                <a:latin typeface="Taipei Sans TC Beta" pitchFamily="2" charset="-120"/>
                <a:ea typeface="Taipei Sans TC Beta" pitchFamily="2" charset="-120"/>
              </a:rPr>
              <a:t>後除了每月</a:t>
            </a:r>
            <a:r>
              <a:rPr lang="zh-TW" altLang="en-US" sz="2100" b="1" dirty="0" smtClean="0">
                <a:solidFill>
                  <a:schemeClr val="tx2">
                    <a:lumMod val="60000"/>
                    <a:lumOff val="40000"/>
                  </a:schemeClr>
                </a:solidFill>
                <a:latin typeface="Taipei Sans TC Beta" pitchFamily="2" charset="-120"/>
                <a:ea typeface="Taipei Sans TC Beta" pitchFamily="2" charset="-120"/>
              </a:rPr>
              <a:t>月報</a:t>
            </a:r>
            <a:r>
              <a:rPr lang="en-US" altLang="zh-TW"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a:t>
            </a:r>
            <a:r>
              <a:rPr lang="zh-TW" altLang="en-US"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從</a:t>
            </a:r>
            <a:r>
              <a:rPr lang="en-US" altLang="zh-TW"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9</a:t>
            </a:r>
            <a:r>
              <a:rPr lang="zh-TW" altLang="en-US"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月至</a:t>
            </a:r>
            <a:r>
              <a:rPr lang="en-US" altLang="zh-TW"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5</a:t>
            </a:r>
            <a:r>
              <a:rPr lang="zh-TW" altLang="en-US"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月，共</a:t>
            </a:r>
            <a:r>
              <a:rPr lang="en-US" altLang="zh-TW"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9</a:t>
            </a:r>
            <a:r>
              <a:rPr lang="zh-TW" altLang="en-US" sz="2100" b="1" dirty="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個</a:t>
            </a:r>
            <a:r>
              <a:rPr lang="zh-TW" altLang="en-US"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月</a:t>
            </a:r>
            <a:r>
              <a:rPr lang="en-US" altLang="zh-TW"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monthly reports</a:t>
            </a:r>
            <a:r>
              <a:rPr lang="zh-TW" altLang="en-US" sz="2100" b="1" dirty="0" smtClean="0">
                <a:solidFill>
                  <a:schemeClr val="tx2">
                    <a:lumMod val="60000"/>
                    <a:lumOff val="40000"/>
                  </a:schemeClr>
                </a:solidFill>
                <a:latin typeface="Taipei Sans TC Beta" pitchFamily="2" charset="-120"/>
                <a:ea typeface="Taipei Sans TC Beta" pitchFamily="2" charset="-120"/>
                <a:cs typeface="Times New Roman" panose="02020603050405020304" pitchFamily="18" charset="0"/>
              </a:rPr>
              <a:t>）</a:t>
            </a:r>
            <a:r>
              <a:rPr lang="zh-TW" altLang="en-US" sz="2100" b="1" dirty="0" smtClean="0">
                <a:solidFill>
                  <a:schemeClr val="tx2">
                    <a:lumMod val="60000"/>
                    <a:lumOff val="40000"/>
                  </a:schemeClr>
                </a:solidFill>
                <a:latin typeface="Taipei Sans TC Beta" pitchFamily="2" charset="-120"/>
                <a:ea typeface="Taipei Sans TC Beta" pitchFamily="2" charset="-120"/>
              </a:rPr>
              <a:t>外</a:t>
            </a:r>
            <a:r>
              <a:rPr lang="zh-TW" altLang="en-US" sz="2100" b="1" dirty="0">
                <a:solidFill>
                  <a:schemeClr val="tx2">
                    <a:lumMod val="60000"/>
                    <a:lumOff val="40000"/>
                  </a:schemeClr>
                </a:solidFill>
                <a:latin typeface="Taipei Sans TC Beta" pitchFamily="2" charset="-120"/>
                <a:ea typeface="Taipei Sans TC Beta" pitchFamily="2" charset="-120"/>
              </a:rPr>
              <a:t>，請務必繳交</a:t>
            </a:r>
            <a:r>
              <a:rPr lang="zh-TW" altLang="en-US" sz="2100" b="1" u="sng" dirty="0">
                <a:solidFill>
                  <a:srgbClr val="3366FF"/>
                </a:solidFill>
                <a:latin typeface="Taipei Sans TC Beta" pitchFamily="2" charset="-120"/>
                <a:ea typeface="Taipei Sans TC Beta" pitchFamily="2" charset="-120"/>
              </a:rPr>
              <a:t>一年留學心得報告</a:t>
            </a:r>
            <a:r>
              <a:rPr lang="zh-TW" altLang="en-US" sz="2100" b="1" u="sng" dirty="0" smtClean="0">
                <a:solidFill>
                  <a:srgbClr val="3366FF"/>
                </a:solidFill>
                <a:latin typeface="Taipei Sans TC Beta" pitchFamily="2" charset="-120"/>
                <a:ea typeface="Taipei Sans TC Beta" pitchFamily="2" charset="-120"/>
              </a:rPr>
              <a:t>及年度</a:t>
            </a:r>
            <a:r>
              <a:rPr lang="zh-TW" altLang="en-US" sz="2100" b="1" u="sng" dirty="0">
                <a:solidFill>
                  <a:srgbClr val="3366FF"/>
                </a:solidFill>
                <a:latin typeface="Taipei Sans TC Beta" pitchFamily="2" charset="-120"/>
                <a:ea typeface="Taipei Sans TC Beta" pitchFamily="2" charset="-120"/>
              </a:rPr>
              <a:t>花費</a:t>
            </a:r>
            <a:r>
              <a:rPr lang="zh-TW" altLang="en-US" sz="2100" b="1" dirty="0" smtClean="0">
                <a:solidFill>
                  <a:schemeClr val="tx2">
                    <a:lumMod val="60000"/>
                    <a:lumOff val="40000"/>
                  </a:schemeClr>
                </a:solidFill>
                <a:latin typeface="Taipei Sans TC Beta" pitchFamily="2" charset="-120"/>
                <a:ea typeface="Taipei Sans TC Beta" pitchFamily="2" charset="-120"/>
              </a:rPr>
              <a:t>，確實繳交所有</a:t>
            </a:r>
            <a:r>
              <a:rPr lang="zh-TW" altLang="en-US" sz="2100" b="1" dirty="0">
                <a:solidFill>
                  <a:schemeClr val="tx2">
                    <a:lumMod val="60000"/>
                    <a:lumOff val="40000"/>
                  </a:schemeClr>
                </a:solidFill>
                <a:latin typeface="Taipei Sans TC Beta" pitchFamily="2" charset="-120"/>
                <a:ea typeface="Taipei Sans TC Beta" pitchFamily="2" charset="-120"/>
              </a:rPr>
              <a:t>心得</a:t>
            </a:r>
            <a:r>
              <a:rPr lang="zh-TW" altLang="en-US" sz="2100" b="1" dirty="0" smtClean="0">
                <a:solidFill>
                  <a:schemeClr val="tx2">
                    <a:lumMod val="60000"/>
                    <a:lumOff val="40000"/>
                  </a:schemeClr>
                </a:solidFill>
                <a:latin typeface="Taipei Sans TC Beta" pitchFamily="2" charset="-120"/>
                <a:ea typeface="Taipei Sans TC Beta" pitchFamily="2" charset="-120"/>
              </a:rPr>
              <a:t>後，方</a:t>
            </a:r>
            <a:r>
              <a:rPr lang="zh-TW" altLang="en-US" sz="2100" b="1" dirty="0">
                <a:solidFill>
                  <a:schemeClr val="tx2">
                    <a:lumMod val="60000"/>
                    <a:lumOff val="40000"/>
                  </a:schemeClr>
                </a:solidFill>
                <a:latin typeface="Taipei Sans TC Beta" pitchFamily="2" charset="-120"/>
                <a:ea typeface="Taipei Sans TC Beta" pitchFamily="2" charset="-120"/>
              </a:rPr>
              <a:t>可至系辦抵免學分</a:t>
            </a:r>
            <a:r>
              <a:rPr lang="zh-TW" altLang="en-US" sz="2100" b="1" dirty="0" smtClean="0">
                <a:solidFill>
                  <a:schemeClr val="tx2">
                    <a:lumMod val="60000"/>
                    <a:lumOff val="40000"/>
                  </a:schemeClr>
                </a:solidFill>
                <a:latin typeface="Taipei Sans TC Beta" pitchFamily="2" charset="-120"/>
                <a:ea typeface="Taipei Sans TC Beta" pitchFamily="2" charset="-120"/>
              </a:rPr>
              <a:t>；</a:t>
            </a:r>
            <a:endParaRPr lang="en-US" altLang="zh-TW" sz="2100" b="1" dirty="0" smtClean="0">
              <a:solidFill>
                <a:schemeClr val="tx2">
                  <a:lumMod val="60000"/>
                  <a:lumOff val="40000"/>
                </a:schemeClr>
              </a:solidFill>
              <a:latin typeface="Taipei Sans TC Beta" pitchFamily="2" charset="-120"/>
              <a:ea typeface="Taipei Sans TC Beta" pitchFamily="2" charset="-120"/>
            </a:endParaRPr>
          </a:p>
          <a:p>
            <a:pPr>
              <a:lnSpc>
                <a:spcPts val="2520"/>
              </a:lnSpc>
              <a:spcBef>
                <a:spcPts val="600"/>
              </a:spcBef>
              <a:buFont typeface="Wingdings 3" charset="2"/>
              <a:buChar char=""/>
              <a:defRPr/>
            </a:pPr>
            <a:endParaRPr lang="en-US" altLang="zh-TW" sz="2100" b="1" dirty="0">
              <a:solidFill>
                <a:schemeClr val="tx2">
                  <a:lumMod val="60000"/>
                  <a:lumOff val="40000"/>
                </a:schemeClr>
              </a:solidFill>
              <a:latin typeface="Taipei Sans TC Beta" pitchFamily="2" charset="-120"/>
              <a:ea typeface="Taipei Sans TC Beta" pitchFamily="2" charset="-120"/>
            </a:endParaRPr>
          </a:p>
          <a:p>
            <a:pPr>
              <a:lnSpc>
                <a:spcPts val="2520"/>
              </a:lnSpc>
              <a:spcBef>
                <a:spcPts val="600"/>
              </a:spcBef>
              <a:buFont typeface="Wingdings 3" charset="2"/>
              <a:buChar char=""/>
              <a:defRPr/>
            </a:pPr>
            <a:r>
              <a:rPr lang="zh-TW" altLang="en-US" sz="2100" b="1" dirty="0">
                <a:solidFill>
                  <a:schemeClr val="tx2">
                    <a:lumMod val="60000"/>
                    <a:lumOff val="40000"/>
                  </a:schemeClr>
                </a:solidFill>
                <a:latin typeface="Taipei Sans TC Beta" pitchFamily="2" charset="-120"/>
                <a:ea typeface="Taipei Sans TC Beta" pitchFamily="2" charset="-120"/>
              </a:rPr>
              <a:t>每一位出國學生，皆會</a:t>
            </a:r>
            <a:r>
              <a:rPr lang="zh-TW" altLang="en-US" sz="2100" b="1" dirty="0" smtClean="0">
                <a:solidFill>
                  <a:schemeClr val="tx2">
                    <a:lumMod val="60000"/>
                    <a:lumOff val="40000"/>
                  </a:schemeClr>
                </a:solidFill>
                <a:latin typeface="Taipei Sans TC Beta" pitchFamily="2" charset="-120"/>
                <a:ea typeface="Taipei Sans TC Beta" pitchFamily="2" charset="-120"/>
              </a:rPr>
              <a:t>受</a:t>
            </a:r>
            <a:r>
              <a:rPr lang="zh-TW" altLang="en-US" sz="2100" b="1" dirty="0">
                <a:solidFill>
                  <a:schemeClr val="tx2">
                    <a:lumMod val="60000"/>
                    <a:lumOff val="40000"/>
                  </a:schemeClr>
                </a:solidFill>
                <a:latin typeface="Taipei Sans TC Beta" pitchFamily="2" charset="-120"/>
                <a:ea typeface="Taipei Sans TC Beta" pitchFamily="2" charset="-120"/>
              </a:rPr>
              <a:t>邀於次年歸國後</a:t>
            </a:r>
            <a:r>
              <a:rPr lang="zh-TW" altLang="en-US" sz="2100" b="1" dirty="0" smtClean="0">
                <a:solidFill>
                  <a:schemeClr val="tx2">
                    <a:lumMod val="60000"/>
                    <a:lumOff val="40000"/>
                  </a:schemeClr>
                </a:solidFill>
                <a:latin typeface="Taipei Sans TC Beta" pitchFamily="2" charset="-120"/>
                <a:ea typeface="Taipei Sans TC Beta" pitchFamily="2" charset="-120"/>
              </a:rPr>
              <a:t>暑假</a:t>
            </a:r>
            <a:r>
              <a:rPr lang="zh-TW" altLang="en-US" sz="2100" b="1" dirty="0">
                <a:solidFill>
                  <a:schemeClr val="tx2">
                    <a:lumMod val="60000"/>
                    <a:lumOff val="40000"/>
                  </a:schemeClr>
                </a:solidFill>
                <a:latin typeface="Taipei Sans TC Beta" pitchFamily="2" charset="-120"/>
                <a:ea typeface="Taipei Sans TC Beta" pitchFamily="2" charset="-120"/>
              </a:rPr>
              <a:t>舉辦的下屆「</a:t>
            </a:r>
            <a:r>
              <a:rPr lang="zh-TW" altLang="en-US" sz="2100" b="1" dirty="0">
                <a:solidFill>
                  <a:srgbClr val="3366FF"/>
                </a:solidFill>
                <a:latin typeface="Taipei Sans TC Beta" pitchFamily="2" charset="-120"/>
                <a:ea typeface="Taipei Sans TC Beta" pitchFamily="2" charset="-120"/>
              </a:rPr>
              <a:t>大三出國留學行前說明會」</a:t>
            </a:r>
            <a:r>
              <a:rPr lang="zh-TW" altLang="en-US" sz="2100" b="1" dirty="0">
                <a:solidFill>
                  <a:schemeClr val="tx2">
                    <a:lumMod val="60000"/>
                    <a:lumOff val="40000"/>
                  </a:schemeClr>
                </a:solidFill>
                <a:latin typeface="Taipei Sans TC Beta" pitchFamily="2" charset="-120"/>
                <a:ea typeface="Taipei Sans TC Beta" pitchFamily="2" charset="-120"/>
              </a:rPr>
              <a:t>以及開學後</a:t>
            </a:r>
            <a:r>
              <a:rPr lang="zh-TW" altLang="en-US" sz="2100" b="1" dirty="0" smtClean="0">
                <a:solidFill>
                  <a:schemeClr val="tx2">
                    <a:lumMod val="60000"/>
                    <a:lumOff val="40000"/>
                  </a:schemeClr>
                </a:solidFill>
                <a:latin typeface="Taipei Sans TC Beta" pitchFamily="2" charset="-120"/>
                <a:ea typeface="Taipei Sans TC Beta" pitchFamily="2" charset="-120"/>
              </a:rPr>
              <a:t>之「</a:t>
            </a:r>
            <a:r>
              <a:rPr lang="zh-TW" altLang="en-US" sz="2100" b="1" dirty="0">
                <a:solidFill>
                  <a:srgbClr val="3366FF"/>
                </a:solidFill>
                <a:latin typeface="Taipei Sans TC Beta" pitchFamily="2" charset="-120"/>
                <a:ea typeface="Taipei Sans TC Beta" pitchFamily="2" charset="-120"/>
              </a:rPr>
              <a:t>英文系大三出國留學三校說明會」</a:t>
            </a:r>
            <a:r>
              <a:rPr lang="zh-TW" altLang="en-US" sz="2100" b="1" dirty="0" smtClean="0">
                <a:solidFill>
                  <a:schemeClr val="tx2">
                    <a:lumMod val="60000"/>
                    <a:lumOff val="40000"/>
                  </a:schemeClr>
                </a:solidFill>
                <a:latin typeface="Taipei Sans TC Beta" pitchFamily="2" charset="-120"/>
                <a:ea typeface="Taipei Sans TC Beta" pitchFamily="2" charset="-120"/>
              </a:rPr>
              <a:t>中，提供</a:t>
            </a:r>
            <a:r>
              <a:rPr lang="zh-TW" altLang="en-US" sz="2100" b="1" dirty="0">
                <a:solidFill>
                  <a:schemeClr val="tx2">
                    <a:lumMod val="60000"/>
                    <a:lumOff val="40000"/>
                  </a:schemeClr>
                </a:solidFill>
                <a:latin typeface="Taipei Sans TC Beta" pitchFamily="2" charset="-120"/>
                <a:ea typeface="Taipei Sans TC Beta" pitchFamily="2" charset="-120"/>
              </a:rPr>
              <a:t>個人留學</a:t>
            </a:r>
            <a:r>
              <a:rPr lang="zh-TW" altLang="en-US" sz="2100" b="1" dirty="0" smtClean="0">
                <a:solidFill>
                  <a:schemeClr val="tx2">
                    <a:lumMod val="60000"/>
                    <a:lumOff val="40000"/>
                  </a:schemeClr>
                </a:solidFill>
                <a:latin typeface="Taipei Sans TC Beta" pitchFamily="2" charset="-120"/>
                <a:ea typeface="Taipei Sans TC Beta" pitchFamily="2" charset="-120"/>
              </a:rPr>
              <a:t>經驗心得報告</a:t>
            </a:r>
            <a:r>
              <a:rPr lang="zh-TW" altLang="en-US" sz="2100" b="1" dirty="0">
                <a:solidFill>
                  <a:schemeClr val="tx2">
                    <a:lumMod val="60000"/>
                    <a:lumOff val="40000"/>
                  </a:schemeClr>
                </a:solidFill>
                <a:latin typeface="Taipei Sans TC Beta" pitchFamily="2" charset="-120"/>
                <a:ea typeface="Taipei Sans TC Beta" pitchFamily="2" charset="-120"/>
              </a:rPr>
              <a:t>，</a:t>
            </a:r>
            <a:r>
              <a:rPr lang="zh-TW" altLang="en-US" sz="2100" b="1" dirty="0" smtClean="0">
                <a:solidFill>
                  <a:schemeClr val="tx2">
                    <a:lumMod val="60000"/>
                    <a:lumOff val="40000"/>
                  </a:schemeClr>
                </a:solidFill>
                <a:latin typeface="Taipei Sans TC Beta" pitchFamily="2" charset="-120"/>
                <a:ea typeface="Taipei Sans TC Beta" pitchFamily="2" charset="-120"/>
              </a:rPr>
              <a:t>將經驗傳承下去。</a:t>
            </a:r>
          </a:p>
          <a:p>
            <a:pPr>
              <a:buClr>
                <a:srgbClr val="90C226"/>
              </a:buClr>
              <a:buFont typeface="Wingdings 3" charset="2"/>
              <a:buChar char=""/>
              <a:defRPr/>
            </a:pPr>
            <a:endParaRPr lang="zh-TW" altLang="en-US" sz="2100" b="1" dirty="0">
              <a:solidFill>
                <a:schemeClr val="tx2">
                  <a:lumMod val="60000"/>
                  <a:lumOff val="40000"/>
                </a:schemeClr>
              </a:solidFill>
              <a:latin typeface="Taipei Sans TC Beta" pitchFamily="2" charset="-120"/>
              <a:ea typeface="Taipei Sans TC Beta" pitchFamily="2" charset="-120"/>
            </a:endParaRPr>
          </a:p>
          <a:p>
            <a:pPr>
              <a:buClr>
                <a:srgbClr val="90C226"/>
              </a:buClr>
              <a:buFont typeface="Wingdings 3" charset="2"/>
              <a:buChar char=""/>
              <a:defRPr/>
            </a:pPr>
            <a:endParaRPr lang="en-US" altLang="zh-TW" sz="2100" b="1" dirty="0">
              <a:solidFill>
                <a:schemeClr val="tx2">
                  <a:lumMod val="60000"/>
                  <a:lumOff val="40000"/>
                </a:schemeClr>
              </a:solidFill>
              <a:latin typeface="Taipei Sans TC Beta" pitchFamily="2" charset="-120"/>
              <a:ea typeface="Taipei Sans TC Beta" pitchFamily="2" charset="-120"/>
            </a:endParaRPr>
          </a:p>
        </p:txBody>
      </p:sp>
    </p:spTree>
    <p:extLst>
      <p:ext uri="{BB962C8B-B14F-4D97-AF65-F5344CB8AC3E}">
        <p14:creationId xmlns:p14="http://schemas.microsoft.com/office/powerpoint/2010/main" val="1548042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464" y="5542419"/>
            <a:ext cx="6077017" cy="1154774"/>
          </a:xfrm>
          <a:prstGeom prst="rect">
            <a:avLst/>
          </a:prstGeom>
        </p:spPr>
        <p:txBody>
          <a:bodyPr wrap="square" lIns="107287" tIns="53643" rIns="107287" bIns="53643">
            <a:spAutoFit/>
          </a:bodyPr>
          <a:lstStyle/>
          <a:p>
            <a:pPr defTabSz="536433">
              <a:spcBef>
                <a:spcPts val="1173"/>
              </a:spcBef>
              <a:buClr>
                <a:srgbClr val="90C226"/>
              </a:buClr>
              <a:buSzPct val="80000"/>
              <a:defRPr/>
            </a:pPr>
            <a:r>
              <a:rPr lang="zh-TW" altLang="en-US" sz="1600" dirty="0" smtClean="0">
                <a:solidFill>
                  <a:prstClr val="black">
                    <a:lumMod val="75000"/>
                    <a:lumOff val="25000"/>
                  </a:prstClr>
                </a:solidFill>
                <a:latin typeface="Taipei Sans TC Beta" pitchFamily="2" charset="-120"/>
                <a:ea typeface="Taipei Sans TC Beta" pitchFamily="2" charset="-120"/>
              </a:rPr>
              <a:t>若</a:t>
            </a:r>
            <a:r>
              <a:rPr lang="zh-TW" altLang="en-US" sz="1600" dirty="0">
                <a:solidFill>
                  <a:prstClr val="black">
                    <a:lumMod val="75000"/>
                    <a:lumOff val="25000"/>
                  </a:prstClr>
                </a:solidFill>
                <a:latin typeface="Taipei Sans TC Beta" pitchFamily="2" charset="-120"/>
                <a:ea typeface="Taipei Sans TC Beta" pitchFamily="2" charset="-120"/>
              </a:rPr>
              <a:t>有任何疑問，</a:t>
            </a:r>
            <a:r>
              <a:rPr lang="zh-TW" altLang="en-US" sz="1600" dirty="0" smtClean="0">
                <a:solidFill>
                  <a:prstClr val="black">
                    <a:lumMod val="75000"/>
                    <a:lumOff val="25000"/>
                  </a:prstClr>
                </a:solidFill>
                <a:latin typeface="Taipei Sans TC Beta" pitchFamily="2" charset="-120"/>
                <a:ea typeface="Taipei Sans TC Beta" pitchFamily="2" charset="-120"/>
              </a:rPr>
              <a:t>歡迎</a:t>
            </a:r>
            <a:r>
              <a:rPr lang="zh-TW" altLang="en-US" sz="1600" dirty="0" smtClean="0">
                <a:solidFill>
                  <a:prstClr val="black">
                    <a:lumMod val="75000"/>
                    <a:lumOff val="25000"/>
                  </a:prstClr>
                </a:solidFill>
                <a:latin typeface="Taipei Sans TC Beta" pitchFamily="2" charset="-120"/>
                <a:ea typeface="Taipei Sans TC Beta" pitchFamily="2" charset="-120"/>
              </a:rPr>
              <a:t>用</a:t>
            </a:r>
            <a:r>
              <a:rPr lang="en-US" altLang="zh-TW" sz="1600" dirty="0" smtClean="0">
                <a:solidFill>
                  <a:prstClr val="black">
                    <a:lumMod val="75000"/>
                    <a:lumOff val="25000"/>
                  </a:prstClr>
                </a:solidFill>
                <a:latin typeface="Taipei Sans TC Beta" pitchFamily="2" charset="-120"/>
                <a:ea typeface="Taipei Sans TC Beta" pitchFamily="2" charset="-120"/>
              </a:rPr>
              <a:t>MS Teams</a:t>
            </a:r>
            <a:r>
              <a:rPr lang="zh-TW" altLang="en-US" sz="1600" dirty="0" smtClean="0">
                <a:solidFill>
                  <a:prstClr val="black">
                    <a:lumMod val="75000"/>
                    <a:lumOff val="25000"/>
                  </a:prstClr>
                </a:solidFill>
                <a:latin typeface="Taipei Sans TC Beta" pitchFamily="2" charset="-120"/>
                <a:ea typeface="Taipei Sans TC Beta" pitchFamily="2" charset="-120"/>
              </a:rPr>
              <a:t>詢問</a:t>
            </a:r>
            <a:r>
              <a:rPr lang="en-US" altLang="zh-TW" sz="1600" dirty="0">
                <a:solidFill>
                  <a:prstClr val="black">
                    <a:lumMod val="75000"/>
                    <a:lumOff val="25000"/>
                  </a:prstClr>
                </a:solidFill>
                <a:latin typeface="Taipei Sans TC Beta" pitchFamily="2" charset="-120"/>
                <a:ea typeface="Taipei Sans TC Beta" pitchFamily="2" charset="-120"/>
              </a:rPr>
              <a:t>Mina</a:t>
            </a:r>
            <a:r>
              <a:rPr lang="zh-TW" altLang="en-US" sz="1600" dirty="0" smtClean="0">
                <a:solidFill>
                  <a:prstClr val="black">
                    <a:lumMod val="75000"/>
                    <a:lumOff val="25000"/>
                  </a:prstClr>
                </a:solidFill>
                <a:latin typeface="Taipei Sans TC Beta" pitchFamily="2" charset="-120"/>
                <a:ea typeface="Taipei Sans TC Beta" pitchFamily="2" charset="-120"/>
              </a:rPr>
              <a:t>助教 </a:t>
            </a:r>
            <a:r>
              <a:rPr lang="en-US" altLang="zh-TW" sz="1600" dirty="0" smtClean="0">
                <a:solidFill>
                  <a:prstClr val="black">
                    <a:lumMod val="75000"/>
                    <a:lumOff val="25000"/>
                  </a:prstClr>
                </a:solidFill>
                <a:latin typeface="Taipei Sans TC Beta" pitchFamily="2" charset="-120"/>
                <a:ea typeface="Taipei Sans TC Beta" pitchFamily="2" charset="-120"/>
              </a:rPr>
              <a:t>(</a:t>
            </a:r>
            <a:r>
              <a:rPr lang="zh-TW" altLang="en-US" sz="1600" dirty="0" smtClean="0">
                <a:solidFill>
                  <a:prstClr val="black">
                    <a:lumMod val="75000"/>
                    <a:lumOff val="25000"/>
                  </a:prstClr>
                </a:solidFill>
                <a:latin typeface="Taipei Sans TC Beta" pitchFamily="2" charset="-120"/>
                <a:ea typeface="Taipei Sans TC Beta" pitchFamily="2" charset="-120"/>
              </a:rPr>
              <a:t>       </a:t>
            </a:r>
            <a:r>
              <a:rPr lang="en-US" altLang="zh-TW" sz="1600" dirty="0" smtClean="0">
                <a:solidFill>
                  <a:prstClr val="black">
                    <a:lumMod val="75000"/>
                    <a:lumOff val="25000"/>
                  </a:prstClr>
                </a:solidFill>
                <a:latin typeface="Taipei Sans TC Beta" pitchFamily="2" charset="-120"/>
                <a:ea typeface="Taipei Sans TC Beta" pitchFamily="2" charset="-120"/>
              </a:rPr>
              <a:t>147864)</a:t>
            </a:r>
            <a:r>
              <a:rPr lang="zh-TW" altLang="en-US" sz="1600" dirty="0" smtClean="0">
                <a:solidFill>
                  <a:prstClr val="black">
                    <a:lumMod val="75000"/>
                    <a:lumOff val="25000"/>
                  </a:prstClr>
                </a:solidFill>
                <a:latin typeface="Taipei Sans TC Beta" pitchFamily="2" charset="-120"/>
                <a:ea typeface="Taipei Sans TC Beta" pitchFamily="2" charset="-120"/>
              </a:rPr>
              <a:t> </a:t>
            </a:r>
            <a:r>
              <a:rPr lang="en-US" altLang="zh-TW" sz="1600" dirty="0" smtClean="0">
                <a:solidFill>
                  <a:prstClr val="black">
                    <a:lumMod val="75000"/>
                    <a:lumOff val="25000"/>
                  </a:prstClr>
                </a:solidFill>
                <a:latin typeface="Taipei Sans TC Beta" pitchFamily="2" charset="-120"/>
                <a:ea typeface="Taipei Sans TC Beta" pitchFamily="2" charset="-120"/>
                <a:sym typeface="Wingdings" panose="05000000000000000000" pitchFamily="2" charset="2"/>
              </a:rPr>
              <a:t></a:t>
            </a:r>
            <a:r>
              <a:rPr lang="zh-TW" altLang="en-US" sz="1600" dirty="0" smtClean="0">
                <a:solidFill>
                  <a:prstClr val="black">
                    <a:lumMod val="75000"/>
                    <a:lumOff val="25000"/>
                  </a:prstClr>
                </a:solidFill>
                <a:latin typeface="Taipei Sans TC Beta" pitchFamily="2" charset="-120"/>
                <a:ea typeface="Taipei Sans TC Beta" pitchFamily="2" charset="-120"/>
                <a:sym typeface="Wingdings" panose="05000000000000000000" pitchFamily="2" charset="2"/>
              </a:rPr>
              <a:t> </a:t>
            </a:r>
            <a:endParaRPr lang="en-US" altLang="zh-TW" sz="1600" dirty="0">
              <a:solidFill>
                <a:prstClr val="black">
                  <a:lumMod val="75000"/>
                  <a:lumOff val="25000"/>
                </a:prstClr>
              </a:solidFill>
              <a:latin typeface="Taipei Sans TC Beta" pitchFamily="2" charset="-120"/>
              <a:ea typeface="Taipei Sans TC Beta" pitchFamily="2" charset="-120"/>
            </a:endParaRPr>
          </a:p>
          <a:p>
            <a:pPr defTabSz="536433">
              <a:spcBef>
                <a:spcPts val="1173"/>
              </a:spcBef>
              <a:buClr>
                <a:srgbClr val="90C226"/>
              </a:buClr>
              <a:buSzPct val="80000"/>
              <a:defRPr/>
            </a:pPr>
            <a:r>
              <a:rPr lang="zh-TW" altLang="en-US" sz="1600" dirty="0" smtClean="0">
                <a:solidFill>
                  <a:prstClr val="black">
                    <a:lumMod val="75000"/>
                    <a:lumOff val="25000"/>
                  </a:prstClr>
                </a:solidFill>
                <a:latin typeface="Taipei Sans TC Beta" pitchFamily="2" charset="-120"/>
                <a:ea typeface="Taipei Sans TC Beta" pitchFamily="2" charset="-120"/>
              </a:rPr>
              <a:t>客</a:t>
            </a:r>
            <a:r>
              <a:rPr lang="zh-TW" altLang="en-US" sz="1600" dirty="0">
                <a:solidFill>
                  <a:prstClr val="black">
                    <a:lumMod val="75000"/>
                    <a:lumOff val="25000"/>
                  </a:prstClr>
                </a:solidFill>
                <a:latin typeface="Taipei Sans TC Beta" pitchFamily="2" charset="-120"/>
                <a:ea typeface="Taipei Sans TC Beta" pitchFamily="2" charset="-120"/>
              </a:rPr>
              <a:t>服信箱：</a:t>
            </a:r>
            <a:r>
              <a:rPr lang="en-US" altLang="zh-TW" sz="1600" dirty="0" smtClean="0">
                <a:solidFill>
                  <a:schemeClr val="accent2">
                    <a:lumMod val="40000"/>
                    <a:lumOff val="60000"/>
                  </a:schemeClr>
                </a:solidFill>
                <a:latin typeface="Taipei Sans TC Beta" pitchFamily="2" charset="-120"/>
                <a:ea typeface="Taipei Sans TC Beta" pitchFamily="2" charset="-120"/>
                <a:hlinkClick r:id="rId3"/>
              </a:rPr>
              <a:t>mina.chu@gms.tku.edu.tw</a:t>
            </a:r>
            <a:endParaRPr lang="en-US" altLang="zh-TW" sz="1600" dirty="0">
              <a:solidFill>
                <a:schemeClr val="accent2">
                  <a:lumMod val="40000"/>
                  <a:lumOff val="60000"/>
                </a:schemeClr>
              </a:solidFill>
              <a:latin typeface="Taipei Sans TC Beta" pitchFamily="2" charset="-120"/>
              <a:ea typeface="Taipei Sans TC Beta" pitchFamily="2" charset="-120"/>
            </a:endParaRPr>
          </a:p>
          <a:p>
            <a:pPr defTabSz="536433">
              <a:spcBef>
                <a:spcPts val="1173"/>
              </a:spcBef>
              <a:buClr>
                <a:srgbClr val="90C226"/>
              </a:buClr>
              <a:buSzPct val="80000"/>
              <a:defRPr/>
            </a:pPr>
            <a:r>
              <a:rPr lang="zh-TW" altLang="en-US" sz="1600" dirty="0" smtClean="0">
                <a:solidFill>
                  <a:prstClr val="black">
                    <a:lumMod val="75000"/>
                    <a:lumOff val="25000"/>
                  </a:prstClr>
                </a:solidFill>
                <a:latin typeface="Taipei Sans TC Beta" pitchFamily="2" charset="-120"/>
                <a:ea typeface="Taipei Sans TC Beta" pitchFamily="2" charset="-120"/>
              </a:rPr>
              <a:t>客</a:t>
            </a:r>
            <a:r>
              <a:rPr lang="zh-TW" altLang="en-US" sz="1600" dirty="0">
                <a:solidFill>
                  <a:prstClr val="black">
                    <a:lumMod val="75000"/>
                    <a:lumOff val="25000"/>
                  </a:prstClr>
                </a:solidFill>
                <a:latin typeface="Taipei Sans TC Beta" pitchFamily="2" charset="-120"/>
                <a:ea typeface="Taipei Sans TC Beta" pitchFamily="2" charset="-120"/>
              </a:rPr>
              <a:t>服專線</a:t>
            </a:r>
            <a:r>
              <a:rPr lang="zh-TW" altLang="en-US" sz="1600" dirty="0" smtClean="0">
                <a:solidFill>
                  <a:prstClr val="black">
                    <a:lumMod val="75000"/>
                    <a:lumOff val="25000"/>
                  </a:prstClr>
                </a:solidFill>
                <a:latin typeface="Taipei Sans TC Beta" pitchFamily="2" charset="-120"/>
                <a:ea typeface="Taipei Sans TC Beta" pitchFamily="2" charset="-120"/>
              </a:rPr>
              <a:t>：</a:t>
            </a:r>
            <a:r>
              <a:rPr lang="en-US" altLang="zh-TW" sz="1600" dirty="0" smtClean="0">
                <a:solidFill>
                  <a:prstClr val="black">
                    <a:lumMod val="75000"/>
                    <a:lumOff val="25000"/>
                  </a:prstClr>
                </a:solidFill>
                <a:latin typeface="Taipei Sans TC Beta" pitchFamily="2" charset="-120"/>
                <a:ea typeface="Taipei Sans TC Beta" pitchFamily="2" charset="-120"/>
              </a:rPr>
              <a:t>ext.2344</a:t>
            </a:r>
            <a:r>
              <a:rPr lang="zh-TW" altLang="en-US" sz="1600" dirty="0" smtClean="0">
                <a:solidFill>
                  <a:prstClr val="black">
                    <a:lumMod val="75000"/>
                    <a:lumOff val="25000"/>
                  </a:prstClr>
                </a:solidFill>
                <a:latin typeface="Taipei Sans TC Beta" pitchFamily="2" charset="-120"/>
                <a:ea typeface="Taipei Sans TC Beta" pitchFamily="2" charset="-120"/>
              </a:rPr>
              <a:t>  </a:t>
            </a:r>
            <a:endParaRPr lang="en-US" altLang="zh-TW" sz="1600" dirty="0">
              <a:solidFill>
                <a:prstClr val="black">
                  <a:lumMod val="75000"/>
                  <a:lumOff val="25000"/>
                </a:prstClr>
              </a:solidFill>
              <a:latin typeface="Taipei Sans TC Beta" pitchFamily="2" charset="-120"/>
              <a:ea typeface="Taipei Sans TC Beta" pitchFamily="2" charset="-120"/>
            </a:endParaRPr>
          </a:p>
        </p:txBody>
      </p:sp>
      <p:sp>
        <p:nvSpPr>
          <p:cNvPr id="4" name="文字方塊 3"/>
          <p:cNvSpPr txBox="1"/>
          <p:nvPr/>
        </p:nvSpPr>
        <p:spPr>
          <a:xfrm>
            <a:off x="2066679" y="988875"/>
            <a:ext cx="6679977" cy="1077830"/>
          </a:xfrm>
          <a:prstGeom prst="rect">
            <a:avLst/>
          </a:prstGeom>
          <a:noFill/>
        </p:spPr>
        <p:txBody>
          <a:bodyPr wrap="none" lIns="107287" tIns="53643" rIns="107287" bIns="53643" rtlCol="0">
            <a:spAutoFit/>
          </a:bodyPr>
          <a:lstStyle/>
          <a:p>
            <a:r>
              <a:rPr lang="zh-TW" altLang="en-US" sz="63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祝各位留學愉快！</a:t>
            </a: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9970" y="2165618"/>
            <a:ext cx="4454628" cy="2316407"/>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896" y="5998923"/>
            <a:ext cx="756825" cy="674561"/>
          </a:xfrm>
          <a:prstGeom prst="rect">
            <a:avLst/>
          </a:prstGeom>
        </p:spPr>
      </p:pic>
      <p:sp>
        <p:nvSpPr>
          <p:cNvPr id="9" name="文字方塊 5"/>
          <p:cNvSpPr txBox="1"/>
          <p:nvPr/>
        </p:nvSpPr>
        <p:spPr>
          <a:xfrm>
            <a:off x="261438" y="6503901"/>
            <a:ext cx="9577064" cy="339166"/>
          </a:xfrm>
          <a:prstGeom prst="rect">
            <a:avLst/>
          </a:prstGeom>
          <a:noFill/>
        </p:spPr>
        <p:txBody>
          <a:bodyPr wrap="square" lIns="107287" tIns="53643" rIns="107287" bIns="53643"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TW" sz="1500" b="1" dirty="0" smtClean="0">
                <a:solidFill>
                  <a:srgbClr val="990099"/>
                </a:solidFill>
                <a:latin typeface="Arno Pro" pitchFamily="18" charset="0"/>
                <a:ea typeface="Adobe 繁黑體 Std B" pitchFamily="34" charset="-120"/>
              </a:rPr>
              <a:t>Last Update: November </a:t>
            </a:r>
            <a:r>
              <a:rPr lang="en-US" altLang="zh-TW" sz="1500" b="1" dirty="0">
                <a:solidFill>
                  <a:srgbClr val="990099"/>
                </a:solidFill>
                <a:latin typeface="Arno Pro" pitchFamily="18" charset="0"/>
                <a:ea typeface="Adobe 繁黑體 Std B" pitchFamily="34" charset="-120"/>
              </a:rPr>
              <a:t>, </a:t>
            </a:r>
            <a:r>
              <a:rPr lang="en-US" altLang="zh-TW" sz="1500" b="1" dirty="0" smtClean="0">
                <a:solidFill>
                  <a:srgbClr val="990099"/>
                </a:solidFill>
                <a:latin typeface="Arno Pro" pitchFamily="18" charset="0"/>
                <a:ea typeface="Adobe 繁黑體 Std B" pitchFamily="34" charset="-120"/>
              </a:rPr>
              <a:t>20121 </a:t>
            </a:r>
            <a:r>
              <a:rPr lang="en-US" altLang="zh-TW" sz="1500" b="1" dirty="0" smtClean="0">
                <a:solidFill>
                  <a:srgbClr val="990099"/>
                </a:solidFill>
                <a:latin typeface="Arno Pro" pitchFamily="18" charset="0"/>
                <a:ea typeface="Adobe 繁黑體 Std B" pitchFamily="34" charset="-120"/>
              </a:rPr>
              <a:t>by Mina Chu</a:t>
            </a:r>
            <a:endParaRPr lang="zh-TW" altLang="en-US" sz="1500" b="1" dirty="0">
              <a:solidFill>
                <a:srgbClr val="990099"/>
              </a:solidFill>
              <a:latin typeface="Arno Pro" pitchFamily="18" charset="0"/>
              <a:ea typeface="Adobe 繁黑體 Std B" pitchFamily="34" charset="-120"/>
            </a:endParaRPr>
          </a:p>
        </p:txBody>
      </p:sp>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667412">
            <a:off x="4599302" y="5517232"/>
            <a:ext cx="353698" cy="353698"/>
          </a:xfrm>
          <a:prstGeom prst="rect">
            <a:avLst/>
          </a:prstGeom>
        </p:spPr>
      </p:pic>
    </p:spTree>
    <p:extLst>
      <p:ext uri="{BB962C8B-B14F-4D97-AF65-F5344CB8AC3E}">
        <p14:creationId xmlns:p14="http://schemas.microsoft.com/office/powerpoint/2010/main" val="37207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6456" y="223380"/>
            <a:ext cx="9849544" cy="1010543"/>
          </a:xfrm>
        </p:spPr>
        <p:txBody>
          <a:bodyPr>
            <a:noAutofit/>
          </a:bodyPr>
          <a:lstStyle/>
          <a:p>
            <a:pPr algn="r"/>
            <a:r>
              <a:rPr lang="zh-TW" altLang="en-US" sz="6600" dirty="0" smtClean="0">
                <a:effectLst>
                  <a:outerShdw blurRad="38100" dist="38100" dir="2700000" algn="tl">
                    <a:srgbClr val="000000">
                      <a:alpha val="43137"/>
                    </a:srgbClr>
                  </a:outerShdw>
                </a:effectLst>
                <a:latin typeface="Taipei Sans TC Beta" pitchFamily="2" charset="-120"/>
                <a:ea typeface="Taipei Sans TC Beta" pitchFamily="2" charset="-120"/>
                <a:cs typeface="Times New Roman" panose="02020603050405020304" pitchFamily="18" charset="0"/>
              </a:rPr>
              <a:t>為什麼想出國？</a:t>
            </a:r>
            <a:endParaRPr lang="zh-TW" altLang="en-US" sz="6600" dirty="0">
              <a:effectLst>
                <a:outerShdw blurRad="38100" dist="38100" dir="2700000" algn="tl">
                  <a:srgbClr val="000000">
                    <a:alpha val="43137"/>
                  </a:srgbClr>
                </a:outerShdw>
              </a:effectLst>
              <a:latin typeface="Taipei Sans TC Beta" pitchFamily="2" charset="-120"/>
              <a:ea typeface="Taipei Sans TC Beta" pitchFamily="2" charset="-120"/>
              <a:cs typeface="Times New Roman" panose="02020603050405020304" pitchFamily="18" charset="0"/>
            </a:endParaRPr>
          </a:p>
        </p:txBody>
      </p:sp>
      <p:sp>
        <p:nvSpPr>
          <p:cNvPr id="4" name="文字方塊 3"/>
          <p:cNvSpPr txBox="1"/>
          <p:nvPr/>
        </p:nvSpPr>
        <p:spPr>
          <a:xfrm>
            <a:off x="3282340" y="1628800"/>
            <a:ext cx="2646878" cy="584775"/>
          </a:xfrm>
          <a:prstGeom prst="rect">
            <a:avLst/>
          </a:prstGeom>
          <a:noFill/>
        </p:spPr>
        <p:txBody>
          <a:bodyPr wrap="none" rtlCol="0">
            <a:spAutoFit/>
          </a:bodyPr>
          <a:lstStyle/>
          <a:p>
            <a:r>
              <a:rPr lang="zh-TW" altLang="en-US" sz="3200" b="1" dirty="0" smtClean="0">
                <a:latin typeface="Taipei Sans TC Beta" pitchFamily="2" charset="-120"/>
                <a:ea typeface="Taipei Sans TC Beta" pitchFamily="2" charset="-120"/>
              </a:rPr>
              <a:t>嚮往國外生活</a:t>
            </a:r>
            <a:endParaRPr lang="zh-TW" altLang="en-US" sz="3200" b="1" dirty="0">
              <a:latin typeface="Taipei Sans TC Beta" pitchFamily="2" charset="-120"/>
              <a:ea typeface="Taipei Sans TC Beta" pitchFamily="2" charset="-120"/>
            </a:endParaRPr>
          </a:p>
        </p:txBody>
      </p:sp>
      <p:sp>
        <p:nvSpPr>
          <p:cNvPr id="5" name="文字方塊 4"/>
          <p:cNvSpPr txBox="1"/>
          <p:nvPr/>
        </p:nvSpPr>
        <p:spPr>
          <a:xfrm>
            <a:off x="4088904" y="2365372"/>
            <a:ext cx="2646878" cy="584775"/>
          </a:xfrm>
          <a:prstGeom prst="rect">
            <a:avLst/>
          </a:prstGeom>
          <a:noFill/>
        </p:spPr>
        <p:txBody>
          <a:bodyPr wrap="none" rtlCol="0">
            <a:spAutoFit/>
          </a:bodyPr>
          <a:lstStyle/>
          <a:p>
            <a:r>
              <a:rPr lang="zh-TW" altLang="en-US" sz="3200" b="1" dirty="0" smtClean="0">
                <a:latin typeface="Taipei Sans TC Beta" pitchFamily="2" charset="-120"/>
                <a:ea typeface="Taipei Sans TC Beta" pitchFamily="2" charset="-120"/>
              </a:rPr>
              <a:t>增進英文能力</a:t>
            </a:r>
            <a:endParaRPr lang="zh-TW" altLang="en-US" sz="3200" b="1" dirty="0">
              <a:latin typeface="Taipei Sans TC Beta" pitchFamily="2" charset="-120"/>
              <a:ea typeface="Taipei Sans TC Beta" pitchFamily="2" charset="-120"/>
            </a:endParaRPr>
          </a:p>
        </p:txBody>
      </p:sp>
      <p:sp>
        <p:nvSpPr>
          <p:cNvPr id="6" name="文字方塊 5"/>
          <p:cNvSpPr txBox="1"/>
          <p:nvPr/>
        </p:nvSpPr>
        <p:spPr>
          <a:xfrm>
            <a:off x="4942160" y="3049651"/>
            <a:ext cx="2236510" cy="584775"/>
          </a:xfrm>
          <a:prstGeom prst="rect">
            <a:avLst/>
          </a:prstGeom>
          <a:noFill/>
        </p:spPr>
        <p:txBody>
          <a:bodyPr wrap="none" rtlCol="0">
            <a:spAutoFit/>
          </a:bodyPr>
          <a:lstStyle/>
          <a:p>
            <a:r>
              <a:rPr lang="zh-TW" altLang="en-US" sz="3200" b="1" dirty="0" smtClean="0">
                <a:latin typeface="Taipei Sans TC Beta" pitchFamily="2" charset="-120"/>
                <a:ea typeface="Taipei Sans TC Beta" pitchFamily="2" charset="-120"/>
              </a:rPr>
              <a:t>更有競爭力</a:t>
            </a:r>
            <a:endParaRPr lang="zh-TW" altLang="en-US" sz="3200" b="1" dirty="0">
              <a:latin typeface="Taipei Sans TC Beta" pitchFamily="2" charset="-120"/>
              <a:ea typeface="Taipei Sans TC Beta" pitchFamily="2" charset="-120"/>
            </a:endParaRPr>
          </a:p>
        </p:txBody>
      </p:sp>
      <p:sp>
        <p:nvSpPr>
          <p:cNvPr id="8" name="文字方塊 7"/>
          <p:cNvSpPr txBox="1"/>
          <p:nvPr/>
        </p:nvSpPr>
        <p:spPr>
          <a:xfrm>
            <a:off x="5822711" y="3681261"/>
            <a:ext cx="1826141" cy="584775"/>
          </a:xfrm>
          <a:prstGeom prst="rect">
            <a:avLst/>
          </a:prstGeom>
          <a:noFill/>
        </p:spPr>
        <p:txBody>
          <a:bodyPr wrap="none" rtlCol="0">
            <a:spAutoFit/>
          </a:bodyPr>
          <a:lstStyle/>
          <a:p>
            <a:r>
              <a:rPr lang="zh-TW" altLang="en-US" sz="3200" b="1" dirty="0">
                <a:latin typeface="Taipei Sans TC Beta" pitchFamily="2" charset="-120"/>
                <a:ea typeface="Taipei Sans TC Beta" pitchFamily="2" charset="-120"/>
              </a:rPr>
              <a:t>學習獨立</a:t>
            </a:r>
          </a:p>
        </p:txBody>
      </p:sp>
      <p:sp>
        <p:nvSpPr>
          <p:cNvPr id="9" name="文字方塊 8"/>
          <p:cNvSpPr txBox="1"/>
          <p:nvPr/>
        </p:nvSpPr>
        <p:spPr>
          <a:xfrm>
            <a:off x="5001974" y="4356196"/>
            <a:ext cx="2646878" cy="584775"/>
          </a:xfrm>
          <a:prstGeom prst="rect">
            <a:avLst/>
          </a:prstGeom>
          <a:noFill/>
        </p:spPr>
        <p:txBody>
          <a:bodyPr wrap="none" rtlCol="0">
            <a:spAutoFit/>
          </a:bodyPr>
          <a:lstStyle/>
          <a:p>
            <a:r>
              <a:rPr lang="zh-TW" altLang="en-US" sz="3200" b="1" dirty="0" smtClean="0">
                <a:latin typeface="Taipei Sans TC Beta" pitchFamily="2" charset="-120"/>
                <a:ea typeface="Taipei Sans TC Beta" pitchFamily="2" charset="-120"/>
              </a:rPr>
              <a:t>旅遊開拓視野</a:t>
            </a:r>
            <a:endParaRPr lang="zh-TW" altLang="en-US" sz="3200" b="1" dirty="0">
              <a:latin typeface="Taipei Sans TC Beta" pitchFamily="2" charset="-120"/>
              <a:ea typeface="Taipei Sans TC Beta" pitchFamily="2" charset="-120"/>
            </a:endParaRPr>
          </a:p>
        </p:txBody>
      </p:sp>
      <p:sp>
        <p:nvSpPr>
          <p:cNvPr id="10" name="文字方塊 9"/>
          <p:cNvSpPr txBox="1"/>
          <p:nvPr/>
        </p:nvSpPr>
        <p:spPr>
          <a:xfrm>
            <a:off x="3440832" y="5031131"/>
            <a:ext cx="3467616" cy="584775"/>
          </a:xfrm>
          <a:prstGeom prst="rect">
            <a:avLst/>
          </a:prstGeom>
          <a:noFill/>
        </p:spPr>
        <p:txBody>
          <a:bodyPr wrap="none" rtlCol="0">
            <a:spAutoFit/>
          </a:bodyPr>
          <a:lstStyle/>
          <a:p>
            <a:r>
              <a:rPr lang="zh-TW" altLang="en-US" sz="3200" b="1" dirty="0">
                <a:latin typeface="Taipei Sans TC Beta" pitchFamily="2" charset="-120"/>
                <a:ea typeface="Taipei Sans TC Beta" pitchFamily="2" charset="-120"/>
              </a:rPr>
              <a:t>體驗</a:t>
            </a:r>
            <a:r>
              <a:rPr lang="zh-TW" altLang="en-US" sz="3200" b="1" dirty="0" smtClean="0">
                <a:latin typeface="Taipei Sans TC Beta" pitchFamily="2" charset="-120"/>
                <a:ea typeface="Taipei Sans TC Beta" pitchFamily="2" charset="-120"/>
              </a:rPr>
              <a:t>國外</a:t>
            </a:r>
            <a:r>
              <a:rPr lang="zh-TW" altLang="en-US" sz="3200" b="1" dirty="0">
                <a:latin typeface="Taipei Sans TC Beta" pitchFamily="2" charset="-120"/>
                <a:ea typeface="Taipei Sans TC Beta" pitchFamily="2" charset="-120"/>
              </a:rPr>
              <a:t>學習文化</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852" y="4624377"/>
            <a:ext cx="2076727" cy="2076727"/>
          </a:xfrm>
          <a:prstGeom prst="rect">
            <a:avLst/>
          </a:prstGeom>
        </p:spPr>
      </p:pic>
    </p:spTree>
    <p:extLst>
      <p:ext uri="{BB962C8B-B14F-4D97-AF65-F5344CB8AC3E}">
        <p14:creationId xmlns:p14="http://schemas.microsoft.com/office/powerpoint/2010/main" val="11897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anim calcmode="lin" valueType="num">
                                      <p:cBhvr>
                                        <p:cTn id="50" dur="2000" fill="hold"/>
                                        <p:tgtEl>
                                          <p:spTgt spid="7"/>
                                        </p:tgtEl>
                                        <p:attrNameLst>
                                          <p:attrName>ppt_w</p:attrName>
                                        </p:attrNameLst>
                                      </p:cBhvr>
                                      <p:tavLst>
                                        <p:tav tm="0" fmla="#ppt_w*sin(2.5*pi*$)">
                                          <p:val>
                                            <p:fltVal val="0"/>
                                          </p:val>
                                        </p:tav>
                                        <p:tav tm="100000">
                                          <p:val>
                                            <p:fltVal val="1"/>
                                          </p:val>
                                        </p:tav>
                                      </p:tavLst>
                                    </p:anim>
                                    <p:anim calcmode="lin" valueType="num">
                                      <p:cBhvr>
                                        <p:cTn id="5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3"/>
          <p:cNvSpPr>
            <a:spLocks noGrp="1"/>
          </p:cNvSpPr>
          <p:nvPr>
            <p:ph idx="1"/>
          </p:nvPr>
        </p:nvSpPr>
        <p:spPr>
          <a:xfrm>
            <a:off x="428497" y="644691"/>
            <a:ext cx="8915400" cy="960107"/>
          </a:xfrm>
        </p:spPr>
        <p:txBody>
          <a:bodyPr>
            <a:noAutofit/>
          </a:bodyPr>
          <a:lstStyle/>
          <a:p>
            <a:pPr algn="r">
              <a:spcBef>
                <a:spcPct val="0"/>
              </a:spcBef>
            </a:pPr>
            <a:r>
              <a:rPr lang="zh-TW" altLang="en-US" sz="48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英文系</a:t>
            </a:r>
            <a:r>
              <a:rPr lang="zh-TW" altLang="en-US" sz="4800" b="1" dirty="0" smtClean="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rPr>
              <a:t>的姐妹校有：</a:t>
            </a:r>
            <a:endParaRPr lang="en-US" altLang="zh-TW" sz="4800" b="1" dirty="0">
              <a:solidFill>
                <a:schemeClr val="bg1"/>
              </a:solidFill>
              <a:effectLst>
                <a:outerShdw blurRad="38100" dist="38100" dir="2700000" algn="tl">
                  <a:srgbClr val="000000">
                    <a:alpha val="43137"/>
                  </a:srgbClr>
                </a:outerShdw>
              </a:effectLst>
              <a:latin typeface="Taipei Sans TC Beta" pitchFamily="2" charset="-120"/>
              <a:ea typeface="Taipei Sans TC Beta" pitchFamily="2"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78" y="1754814"/>
            <a:ext cx="2321306" cy="898027"/>
          </a:xfrm>
          <a:prstGeom prst="rect">
            <a:avLst/>
          </a:prstGeom>
        </p:spPr>
      </p:pic>
      <p:sp>
        <p:nvSpPr>
          <p:cNvPr id="4" name="文字方塊 3"/>
          <p:cNvSpPr txBox="1"/>
          <p:nvPr/>
        </p:nvSpPr>
        <p:spPr>
          <a:xfrm>
            <a:off x="2593786" y="1741535"/>
            <a:ext cx="6832033" cy="970108"/>
          </a:xfrm>
          <a:prstGeom prst="rect">
            <a:avLst/>
          </a:prstGeom>
          <a:noFill/>
        </p:spPr>
        <p:txBody>
          <a:bodyPr wrap="square" lIns="107287" tIns="53643" rIns="107287" bIns="53643" rtlCol="0">
            <a:spAutoFit/>
          </a:bodyPr>
          <a:lstStyle/>
          <a:p>
            <a:pPr>
              <a:spcBef>
                <a:spcPct val="0"/>
              </a:spcBef>
            </a:pPr>
            <a:r>
              <a:rPr lang="zh-TW" altLang="en-US" sz="2800" b="1" dirty="0">
                <a:solidFill>
                  <a:schemeClr val="tx2">
                    <a:lumMod val="60000"/>
                    <a:lumOff val="40000"/>
                  </a:schemeClr>
                </a:solidFill>
                <a:latin typeface="Adobe 繁黑體 Std B" pitchFamily="34" charset="-120"/>
                <a:ea typeface="Adobe 繁黑體 Std B" pitchFamily="34" charset="-120"/>
              </a:rPr>
              <a:t>加拿大布蘭登大學 </a:t>
            </a:r>
            <a:r>
              <a:rPr lang="en-US" altLang="zh-TW" sz="2800" b="1" dirty="0">
                <a:solidFill>
                  <a:schemeClr val="tx2">
                    <a:lumMod val="60000"/>
                    <a:lumOff val="40000"/>
                  </a:schemeClr>
                </a:solidFill>
                <a:latin typeface="HelveticaRounded LT Std Bd" pitchFamily="34" charset="0"/>
                <a:ea typeface="微軟正黑體" panose="020B0604030504040204" pitchFamily="34" charset="-120"/>
              </a:rPr>
              <a:t>BU</a:t>
            </a:r>
            <a:r>
              <a:rPr lang="zh-TW" altLang="en-US" sz="2800" b="1" dirty="0">
                <a:solidFill>
                  <a:schemeClr val="tx2">
                    <a:lumMod val="60000"/>
                    <a:lumOff val="40000"/>
                  </a:schemeClr>
                </a:solidFill>
                <a:latin typeface="HelveticaRounded LT Std Bd" pitchFamily="34" charset="0"/>
                <a:ea typeface="微軟正黑體" panose="020B0604030504040204" pitchFamily="34" charset="-120"/>
              </a:rPr>
              <a:t>  </a:t>
            </a:r>
            <a:endParaRPr lang="en-US" altLang="zh-TW" sz="2800" b="1" dirty="0">
              <a:solidFill>
                <a:schemeClr val="tx2">
                  <a:lumMod val="60000"/>
                  <a:lumOff val="40000"/>
                </a:schemeClr>
              </a:solidFill>
              <a:latin typeface="HelveticaRounded LT Std Bd" pitchFamily="34" charset="0"/>
              <a:ea typeface="微軟正黑體" panose="020B0604030504040204" pitchFamily="34" charset="-120"/>
            </a:endParaRPr>
          </a:p>
          <a:p>
            <a:pPr>
              <a:spcBef>
                <a:spcPct val="0"/>
              </a:spcBef>
            </a:pPr>
            <a:r>
              <a:rPr lang="en-US" altLang="zh-TW" sz="2800" b="1" dirty="0" smtClean="0">
                <a:solidFill>
                  <a:schemeClr val="tx2">
                    <a:lumMod val="60000"/>
                    <a:lumOff val="40000"/>
                  </a:schemeClr>
                </a:solidFill>
                <a:latin typeface="HelveticaRounded LT Std Bd" pitchFamily="34" charset="0"/>
                <a:ea typeface="微軟正黑體" panose="020B0604030504040204" pitchFamily="34" charset="-120"/>
              </a:rPr>
              <a:t>Brandon University</a:t>
            </a:r>
            <a:r>
              <a:rPr lang="zh-TW" altLang="en-US" sz="2800" b="1" dirty="0" smtClean="0">
                <a:solidFill>
                  <a:schemeClr val="tx2">
                    <a:lumMod val="60000"/>
                    <a:lumOff val="40000"/>
                  </a:schemeClr>
                </a:solidFill>
                <a:latin typeface="HelveticaRounded LT Std Bd" pitchFamily="34" charset="0"/>
                <a:ea typeface="微軟正黑體" panose="020B0604030504040204" pitchFamily="34" charset="-120"/>
              </a:rPr>
              <a:t> </a:t>
            </a:r>
            <a:endParaRPr lang="en-US" altLang="zh-TW" sz="2800" b="1" dirty="0">
              <a:solidFill>
                <a:schemeClr val="tx2">
                  <a:lumMod val="60000"/>
                  <a:lumOff val="40000"/>
                </a:schemeClr>
              </a:solidFill>
              <a:latin typeface="HelveticaRounded LT Std Bd" pitchFamily="34" charset="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312" y="2850863"/>
            <a:ext cx="1753340" cy="1264563"/>
          </a:xfrm>
          <a:prstGeom prst="rect">
            <a:avLst/>
          </a:prstGeom>
        </p:spPr>
      </p:pic>
      <p:sp>
        <p:nvSpPr>
          <p:cNvPr id="12" name="文字方塊 11"/>
          <p:cNvSpPr txBox="1"/>
          <p:nvPr/>
        </p:nvSpPr>
        <p:spPr>
          <a:xfrm>
            <a:off x="2559196" y="2997594"/>
            <a:ext cx="6784701" cy="970108"/>
          </a:xfrm>
          <a:prstGeom prst="rect">
            <a:avLst/>
          </a:prstGeom>
          <a:noFill/>
        </p:spPr>
        <p:txBody>
          <a:bodyPr wrap="square" lIns="107287" tIns="53643" rIns="107287" bIns="53643" rtlCol="0">
            <a:spAutoFit/>
          </a:bodyPr>
          <a:lstStyle/>
          <a:p>
            <a:pPr>
              <a:spcBef>
                <a:spcPct val="0"/>
              </a:spcBef>
            </a:pPr>
            <a:r>
              <a:rPr lang="zh-TW" altLang="en-US" sz="2800" b="1" dirty="0">
                <a:solidFill>
                  <a:schemeClr val="accent2"/>
                </a:solidFill>
                <a:latin typeface="Adobe 繁黑體 Std B" pitchFamily="34" charset="-120"/>
                <a:ea typeface="Adobe 繁黑體 Std B" pitchFamily="34" charset="-120"/>
              </a:rPr>
              <a:t>美國賓州</a:t>
            </a:r>
            <a:r>
              <a:rPr lang="zh-TW" altLang="en-US" sz="2800" b="1" dirty="0" smtClean="0">
                <a:solidFill>
                  <a:schemeClr val="accent2"/>
                </a:solidFill>
                <a:latin typeface="Adobe 繁黑體 Std B" pitchFamily="34" charset="-120"/>
                <a:ea typeface="Adobe 繁黑體 Std B" pitchFamily="34" charset="-120"/>
              </a:rPr>
              <a:t>印地安那</a:t>
            </a:r>
            <a:r>
              <a:rPr lang="zh-TW" altLang="en-US" sz="2800" b="1" dirty="0">
                <a:solidFill>
                  <a:schemeClr val="accent2"/>
                </a:solidFill>
                <a:latin typeface="Adobe 繁黑體 Std B" pitchFamily="34" charset="-120"/>
                <a:ea typeface="Adobe 繁黑體 Std B" pitchFamily="34" charset="-120"/>
              </a:rPr>
              <a:t>大學 </a:t>
            </a:r>
            <a:r>
              <a:rPr lang="en-US" altLang="zh-TW" sz="2800" b="1" dirty="0">
                <a:solidFill>
                  <a:schemeClr val="accent2"/>
                </a:solidFill>
                <a:latin typeface="HelveticaRounded LT Std Bd" pitchFamily="34" charset="0"/>
                <a:ea typeface="微軟正黑體" panose="020B0604030504040204" pitchFamily="34" charset="-120"/>
              </a:rPr>
              <a:t>IUP</a:t>
            </a:r>
          </a:p>
          <a:p>
            <a:pPr>
              <a:spcBef>
                <a:spcPct val="0"/>
              </a:spcBef>
            </a:pPr>
            <a:r>
              <a:rPr lang="en-US" altLang="zh-TW" sz="2800" b="1" dirty="0" smtClean="0">
                <a:solidFill>
                  <a:schemeClr val="accent2"/>
                </a:solidFill>
                <a:latin typeface="HelveticaRounded LT Std Bd" pitchFamily="34" charset="0"/>
                <a:ea typeface="微軟正黑體" panose="020B0604030504040204" pitchFamily="34" charset="-120"/>
              </a:rPr>
              <a:t>Indiana </a:t>
            </a:r>
            <a:r>
              <a:rPr lang="en-US" altLang="zh-TW" sz="2800" b="1" dirty="0">
                <a:solidFill>
                  <a:schemeClr val="accent2"/>
                </a:solidFill>
                <a:latin typeface="HelveticaRounded LT Std Bd" pitchFamily="34" charset="0"/>
                <a:ea typeface="微軟正黑體" panose="020B0604030504040204" pitchFamily="34" charset="-120"/>
              </a:rPr>
              <a:t>University of </a:t>
            </a:r>
            <a:r>
              <a:rPr lang="en-US" altLang="zh-TW" sz="2800" b="1" dirty="0" smtClean="0">
                <a:solidFill>
                  <a:schemeClr val="accent2"/>
                </a:solidFill>
                <a:latin typeface="HelveticaRounded LT Std Bd" pitchFamily="34" charset="0"/>
                <a:ea typeface="微軟正黑體" panose="020B0604030504040204" pitchFamily="34" charset="-120"/>
              </a:rPr>
              <a:t>Pennsylvania</a:t>
            </a:r>
            <a:endParaRPr lang="en-US" altLang="zh-TW" sz="2800" b="1" dirty="0">
              <a:solidFill>
                <a:schemeClr val="accent2"/>
              </a:solidFill>
              <a:latin typeface="HelveticaRounded LT Std Bd" pitchFamily="34" charset="0"/>
              <a:ea typeface="微軟正黑體" panose="020B0604030504040204" pitchFamily="34" charset="-120"/>
            </a:endParaRPr>
          </a:p>
        </p:txBody>
      </p:sp>
      <p:pic>
        <p:nvPicPr>
          <p:cNvPr id="13" name="圖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89" y="4455263"/>
            <a:ext cx="2353607" cy="792088"/>
          </a:xfrm>
          <a:prstGeom prst="rect">
            <a:avLst/>
          </a:prstGeom>
        </p:spPr>
      </p:pic>
      <p:sp>
        <p:nvSpPr>
          <p:cNvPr id="14" name="文字方塊 13"/>
          <p:cNvSpPr txBox="1"/>
          <p:nvPr/>
        </p:nvSpPr>
        <p:spPr>
          <a:xfrm>
            <a:off x="2593786" y="4363746"/>
            <a:ext cx="4384477" cy="1400995"/>
          </a:xfrm>
          <a:prstGeom prst="rect">
            <a:avLst/>
          </a:prstGeom>
          <a:noFill/>
        </p:spPr>
        <p:txBody>
          <a:bodyPr wrap="none" lIns="107287" tIns="53643" rIns="107287" bIns="53643" rtlCol="0">
            <a:spAutoFit/>
          </a:bodyPr>
          <a:lstStyle/>
          <a:p>
            <a:pPr>
              <a:spcBef>
                <a:spcPct val="0"/>
              </a:spcBef>
            </a:pPr>
            <a:r>
              <a:rPr lang="zh-TW" altLang="en-US" sz="2800" b="1" dirty="0">
                <a:solidFill>
                  <a:srgbClr val="7030A0"/>
                </a:solidFill>
                <a:latin typeface="HelveticaRounded LT Std Bd" pitchFamily="34" charset="0"/>
                <a:ea typeface="微軟正黑體" panose="020B0604030504040204" pitchFamily="34" charset="-120"/>
              </a:rPr>
              <a:t>美國維諾納州立大學 </a:t>
            </a:r>
            <a:r>
              <a:rPr lang="en-US" altLang="zh-TW" sz="2800" b="1" dirty="0">
                <a:solidFill>
                  <a:srgbClr val="7030A0"/>
                </a:solidFill>
                <a:latin typeface="HelveticaRounded LT Std Bd" pitchFamily="34" charset="0"/>
                <a:ea typeface="微軟正黑體" panose="020B0604030504040204" pitchFamily="34" charset="-120"/>
              </a:rPr>
              <a:t>WSU</a:t>
            </a:r>
          </a:p>
          <a:p>
            <a:pPr>
              <a:spcBef>
                <a:spcPct val="0"/>
              </a:spcBef>
            </a:pPr>
            <a:r>
              <a:rPr lang="en-US" altLang="zh-TW" sz="2800" b="1" dirty="0" smtClean="0">
                <a:solidFill>
                  <a:srgbClr val="7030A0"/>
                </a:solidFill>
                <a:latin typeface="HelveticaRounded LT Std Bd" pitchFamily="34" charset="0"/>
                <a:ea typeface="微軟正黑體" panose="020B0604030504040204" pitchFamily="34" charset="-120"/>
              </a:rPr>
              <a:t>Winona </a:t>
            </a:r>
            <a:r>
              <a:rPr lang="en-US" altLang="zh-TW" sz="2800" b="1" dirty="0">
                <a:solidFill>
                  <a:srgbClr val="7030A0"/>
                </a:solidFill>
                <a:latin typeface="HelveticaRounded LT Std Bd" pitchFamily="34" charset="0"/>
                <a:ea typeface="微軟正黑體" panose="020B0604030504040204" pitchFamily="34" charset="-120"/>
              </a:rPr>
              <a:t>State </a:t>
            </a:r>
            <a:r>
              <a:rPr lang="en-US" altLang="zh-TW" sz="2800" b="1" dirty="0" smtClean="0">
                <a:solidFill>
                  <a:srgbClr val="7030A0"/>
                </a:solidFill>
                <a:latin typeface="HelveticaRounded LT Std Bd" pitchFamily="34" charset="0"/>
                <a:ea typeface="微軟正黑體" panose="020B0604030504040204" pitchFamily="34" charset="-120"/>
              </a:rPr>
              <a:t>University</a:t>
            </a:r>
            <a:endParaRPr lang="zh-TW" altLang="en-US" sz="2800" b="1" dirty="0">
              <a:solidFill>
                <a:srgbClr val="7030A0"/>
              </a:solidFill>
              <a:latin typeface="HelveticaRounded LT Std Bd" pitchFamily="34" charset="0"/>
              <a:ea typeface="微軟正黑體" panose="020B0604030504040204" pitchFamily="34" charset="-120"/>
            </a:endParaRPr>
          </a:p>
          <a:p>
            <a:endParaRPr lang="zh-TW" altLang="en-US" sz="2800" b="1" dirty="0">
              <a:solidFill>
                <a:srgbClr val="7030A0"/>
              </a:solidFill>
              <a:latin typeface="HelveticaRounded LT Std Bd" pitchFamily="34" charset="0"/>
              <a:ea typeface="微軟正黑體" panose="020B0604030504040204" pitchFamily="34" charset="-120"/>
            </a:endParaRPr>
          </a:p>
        </p:txBody>
      </p:sp>
      <p:pic>
        <p:nvPicPr>
          <p:cNvPr id="3" name="圖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33" y="4851307"/>
            <a:ext cx="2589797" cy="2589797"/>
          </a:xfrm>
          <a:prstGeom prst="rect">
            <a:avLst/>
          </a:prstGeom>
        </p:spPr>
      </p:pic>
      <p:sp>
        <p:nvSpPr>
          <p:cNvPr id="10" name="文字方塊 9"/>
          <p:cNvSpPr txBox="1"/>
          <p:nvPr/>
        </p:nvSpPr>
        <p:spPr>
          <a:xfrm>
            <a:off x="2593785" y="5632814"/>
            <a:ext cx="6832033" cy="970108"/>
          </a:xfrm>
          <a:prstGeom prst="rect">
            <a:avLst/>
          </a:prstGeom>
          <a:noFill/>
        </p:spPr>
        <p:txBody>
          <a:bodyPr wrap="square" lIns="107287" tIns="53643" rIns="107287" bIns="53643" rtlCol="0">
            <a:spAutoFit/>
          </a:bodyPr>
          <a:lstStyle/>
          <a:p>
            <a:pPr>
              <a:spcBef>
                <a:spcPct val="0"/>
              </a:spcBef>
            </a:pPr>
            <a:r>
              <a:rPr lang="zh-TW" altLang="en-US" sz="2800" b="1" dirty="0" smtClean="0">
                <a:solidFill>
                  <a:schemeClr val="accent1">
                    <a:lumMod val="75000"/>
                  </a:schemeClr>
                </a:solidFill>
                <a:latin typeface="Adobe 繁黑體 Std B" pitchFamily="34" charset="-120"/>
                <a:ea typeface="Adobe 繁黑體 Std B" pitchFamily="34" charset="-120"/>
              </a:rPr>
              <a:t>澳洲昆士蘭科技大學</a:t>
            </a:r>
            <a:r>
              <a:rPr lang="en-US" altLang="zh-TW" sz="2800" b="1" dirty="0" smtClean="0">
                <a:solidFill>
                  <a:schemeClr val="accent1">
                    <a:lumMod val="75000"/>
                  </a:schemeClr>
                </a:solidFill>
                <a:latin typeface="HelveticaRounded LT Std Bd" pitchFamily="34" charset="0"/>
                <a:ea typeface="微軟正黑體" panose="020B0604030504040204" pitchFamily="34" charset="-120"/>
              </a:rPr>
              <a:t>QUT</a:t>
            </a:r>
            <a:r>
              <a:rPr lang="zh-TW" altLang="en-US" sz="2800" b="1" dirty="0" smtClean="0">
                <a:solidFill>
                  <a:schemeClr val="accent1">
                    <a:lumMod val="75000"/>
                  </a:schemeClr>
                </a:solidFill>
                <a:latin typeface="HelveticaRounded LT Std Bd" pitchFamily="34" charset="0"/>
                <a:ea typeface="微軟正黑體" panose="020B0604030504040204" pitchFamily="34" charset="-120"/>
              </a:rPr>
              <a:t>  </a:t>
            </a:r>
            <a:endParaRPr lang="en-US" altLang="zh-TW" sz="2800" b="1" dirty="0">
              <a:solidFill>
                <a:schemeClr val="accent1">
                  <a:lumMod val="75000"/>
                </a:schemeClr>
              </a:solidFill>
              <a:latin typeface="HelveticaRounded LT Std Bd" pitchFamily="34" charset="0"/>
              <a:ea typeface="微軟正黑體" panose="020B0604030504040204" pitchFamily="34" charset="-120"/>
            </a:endParaRPr>
          </a:p>
          <a:p>
            <a:pPr>
              <a:spcBef>
                <a:spcPct val="0"/>
              </a:spcBef>
            </a:pPr>
            <a:r>
              <a:rPr lang="en-US" altLang="zh-TW" sz="2800" b="1" dirty="0" smtClean="0">
                <a:solidFill>
                  <a:schemeClr val="accent1">
                    <a:lumMod val="75000"/>
                  </a:schemeClr>
                </a:solidFill>
                <a:latin typeface="HelveticaRounded LT Std Bd" pitchFamily="34" charset="0"/>
                <a:ea typeface="微軟正黑體" panose="020B0604030504040204" pitchFamily="34" charset="-120"/>
              </a:rPr>
              <a:t>Queensland </a:t>
            </a:r>
            <a:r>
              <a:rPr lang="en-US" altLang="zh-TW" sz="2800" b="1" dirty="0">
                <a:solidFill>
                  <a:schemeClr val="accent1">
                    <a:lumMod val="75000"/>
                  </a:schemeClr>
                </a:solidFill>
                <a:latin typeface="HelveticaRounded LT Std Bd" pitchFamily="34" charset="0"/>
                <a:ea typeface="微軟正黑體" panose="020B0604030504040204" pitchFamily="34" charset="-120"/>
              </a:rPr>
              <a:t>University of </a:t>
            </a:r>
            <a:r>
              <a:rPr lang="en-US" altLang="zh-TW" sz="2800" b="1" dirty="0" smtClean="0">
                <a:solidFill>
                  <a:schemeClr val="accent1">
                    <a:lumMod val="75000"/>
                  </a:schemeClr>
                </a:solidFill>
                <a:latin typeface="HelveticaRounded LT Std Bd" pitchFamily="34" charset="0"/>
                <a:ea typeface="微軟正黑體" panose="020B0604030504040204" pitchFamily="34" charset="-120"/>
              </a:rPr>
              <a:t>Technology</a:t>
            </a:r>
            <a:endParaRPr lang="en-US" altLang="zh-TW" sz="2800" b="1" dirty="0">
              <a:solidFill>
                <a:schemeClr val="accent1">
                  <a:lumMod val="75000"/>
                </a:schemeClr>
              </a:solidFill>
              <a:latin typeface="HelveticaRounded LT Std Bd" pitchFamily="34" charset="0"/>
              <a:ea typeface="微軟正黑體" panose="020B0604030504040204" pitchFamily="34" charset="-120"/>
            </a:endParaRPr>
          </a:p>
        </p:txBody>
      </p:sp>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9184" y="5268094"/>
            <a:ext cx="1008112" cy="915738"/>
          </a:xfrm>
          <a:prstGeom prst="rect">
            <a:avLst/>
          </a:prstGeom>
        </p:spPr>
      </p:pic>
    </p:spTree>
    <p:extLst>
      <p:ext uri="{BB962C8B-B14F-4D97-AF65-F5344CB8AC3E}">
        <p14:creationId xmlns:p14="http://schemas.microsoft.com/office/powerpoint/2010/main" val="4025362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6288" y="476672"/>
            <a:ext cx="9113216" cy="1143000"/>
          </a:xfrm>
        </p:spPr>
        <p:txBody>
          <a:bodyPr>
            <a:noAutofit/>
          </a:bodyPr>
          <a:lstStyle/>
          <a:p>
            <a:r>
              <a:rPr lang="zh-TW" altLang="en-US" sz="3600" b="1" dirty="0" smtClean="0">
                <a:solidFill>
                  <a:schemeClr val="tx1"/>
                </a:solidFill>
                <a:latin typeface="Taipei Sans TC Beta" pitchFamily="2" charset="-120"/>
                <a:ea typeface="Taipei Sans TC Beta" pitchFamily="2" charset="-120"/>
              </a:rPr>
              <a:t>英文系大三出國和國際處交換計畫有何不同？</a:t>
            </a:r>
            <a:endParaRPr lang="zh-TW" altLang="en-US" sz="3600" b="1" dirty="0">
              <a:solidFill>
                <a:schemeClr val="tx1"/>
              </a:solidFill>
              <a:latin typeface="Taipei Sans TC Beta" pitchFamily="2" charset="-120"/>
              <a:ea typeface="Taipei Sans TC Beta" pitchFamily="2" charset="-120"/>
            </a:endParaRPr>
          </a:p>
        </p:txBody>
      </p:sp>
      <p:sp>
        <p:nvSpPr>
          <p:cNvPr id="4" name="文字方塊 3"/>
          <p:cNvSpPr txBox="1"/>
          <p:nvPr/>
        </p:nvSpPr>
        <p:spPr>
          <a:xfrm>
            <a:off x="344488" y="1772816"/>
            <a:ext cx="9217024" cy="738664"/>
          </a:xfrm>
          <a:prstGeom prst="rect">
            <a:avLst/>
          </a:prstGeom>
          <a:noFill/>
        </p:spPr>
        <p:txBody>
          <a:bodyPr wrap="square" rtlCol="0">
            <a:spAutoFit/>
          </a:bodyPr>
          <a:lstStyle/>
          <a:p>
            <a:pPr marL="457200" indent="-457200">
              <a:buAutoNum type="arabicPeriod"/>
            </a:pPr>
            <a:r>
              <a:rPr lang="zh-TW" altLang="en-US" dirty="0" smtClean="0">
                <a:latin typeface="Adobe 繁黑體 Std B" pitchFamily="34" charset="-120"/>
                <a:ea typeface="Adobe 繁黑體 Std B" pitchFamily="34" charset="-120"/>
              </a:rPr>
              <a:t>國際處交換生計劃是「公費生」，通過聯合甄選後，赴姊妹校</a:t>
            </a:r>
            <a:r>
              <a:rPr lang="zh-TW" altLang="en-US" dirty="0">
                <a:latin typeface="Adobe 繁黑體 Std B" pitchFamily="34" charset="-120"/>
                <a:ea typeface="Adobe 繁黑體 Std B" pitchFamily="34" charset="-120"/>
              </a:rPr>
              <a:t>交換</a:t>
            </a:r>
            <a:r>
              <a:rPr lang="zh-TW" altLang="en-US" dirty="0" smtClean="0">
                <a:latin typeface="Adobe 繁黑體 Std B" pitchFamily="34" charset="-120"/>
                <a:ea typeface="Adobe 繁黑體 Std B" pitchFamily="34" charset="-120"/>
              </a:rPr>
              <a:t>一年，僅需支付淡江的學雜費以及個人生活開銷。</a:t>
            </a:r>
            <a:endParaRPr lang="en-US" altLang="zh-TW" dirty="0" smtClean="0">
              <a:latin typeface="Adobe 繁黑體 Std B" pitchFamily="34" charset="-120"/>
              <a:ea typeface="Adobe 繁黑體 Std B" pitchFamily="34" charset="-120"/>
            </a:endParaRPr>
          </a:p>
        </p:txBody>
      </p:sp>
      <p:sp>
        <p:nvSpPr>
          <p:cNvPr id="5" name="文字方塊 4"/>
          <p:cNvSpPr txBox="1"/>
          <p:nvPr/>
        </p:nvSpPr>
        <p:spPr>
          <a:xfrm>
            <a:off x="319233" y="2502415"/>
            <a:ext cx="9217024" cy="415498"/>
          </a:xfrm>
          <a:prstGeom prst="rect">
            <a:avLst/>
          </a:prstGeom>
          <a:noFill/>
        </p:spPr>
        <p:txBody>
          <a:bodyPr wrap="square" rtlCol="0">
            <a:spAutoFit/>
          </a:bodyPr>
          <a:lstStyle/>
          <a:p>
            <a:r>
              <a:rPr lang="en-US" altLang="zh-TW" dirty="0" smtClean="0">
                <a:latin typeface="Adobe 繁黑體 Std B" pitchFamily="34" charset="-120"/>
                <a:ea typeface="Adobe 繁黑體 Std B" pitchFamily="34" charset="-120"/>
              </a:rPr>
              <a:t>2.</a:t>
            </a:r>
            <a:r>
              <a:rPr lang="zh-TW" altLang="en-US" dirty="0" smtClean="0">
                <a:latin typeface="Adobe 繁黑體 Std B" pitchFamily="34" charset="-120"/>
                <a:ea typeface="Adobe 繁黑體 Std B" pitchFamily="34" charset="-120"/>
              </a:rPr>
              <a:t>    國際處大三交換計劃缺點？</a:t>
            </a:r>
            <a:endParaRPr lang="en-US" altLang="zh-TW" dirty="0" smtClean="0">
              <a:latin typeface="Adobe 繁黑體 Std B" pitchFamily="34" charset="-120"/>
              <a:ea typeface="Adobe 繁黑體 Std B" pitchFamily="34" charset="-120"/>
            </a:endParaRPr>
          </a:p>
        </p:txBody>
      </p:sp>
      <p:sp>
        <p:nvSpPr>
          <p:cNvPr id="6" name="文字方塊 5"/>
          <p:cNvSpPr txBox="1"/>
          <p:nvPr/>
        </p:nvSpPr>
        <p:spPr>
          <a:xfrm>
            <a:off x="688976" y="2926978"/>
            <a:ext cx="9217024" cy="415498"/>
          </a:xfrm>
          <a:prstGeom prst="rect">
            <a:avLst/>
          </a:prstGeom>
          <a:noFill/>
        </p:spPr>
        <p:txBody>
          <a:bodyPr wrap="square" rtlCol="0">
            <a:spAutoFit/>
          </a:bodyPr>
          <a:lstStyle/>
          <a:p>
            <a:pPr marL="342900" indent="-342900">
              <a:buFontTx/>
              <a:buChar char="-"/>
            </a:pPr>
            <a:r>
              <a:rPr lang="zh-TW" altLang="en-US" dirty="0" smtClean="0">
                <a:solidFill>
                  <a:schemeClr val="tx1">
                    <a:lumMod val="65000"/>
                    <a:lumOff val="35000"/>
                  </a:schemeClr>
                </a:solidFill>
                <a:latin typeface="Adobe 繁黑體 Std B" pitchFamily="34" charset="-120"/>
                <a:ea typeface="Adobe 繁黑體 Std B" pitchFamily="34" charset="-120"/>
              </a:rPr>
              <a:t>公費生，門檻高！</a:t>
            </a:r>
            <a:endParaRPr lang="en-US" altLang="zh-TW" dirty="0" smtClean="0">
              <a:solidFill>
                <a:schemeClr val="tx1">
                  <a:lumMod val="65000"/>
                  <a:lumOff val="35000"/>
                </a:schemeClr>
              </a:solidFill>
              <a:latin typeface="Adobe 繁黑體 Std B" pitchFamily="34" charset="-120"/>
              <a:ea typeface="Adobe 繁黑體 Std B" pitchFamily="34" charset="-120"/>
            </a:endParaRPr>
          </a:p>
        </p:txBody>
      </p:sp>
      <p:sp>
        <p:nvSpPr>
          <p:cNvPr id="7" name="文字方塊 6"/>
          <p:cNvSpPr txBox="1"/>
          <p:nvPr/>
        </p:nvSpPr>
        <p:spPr>
          <a:xfrm>
            <a:off x="688976" y="3294052"/>
            <a:ext cx="9217024" cy="1061829"/>
          </a:xfrm>
          <a:prstGeom prst="rect">
            <a:avLst/>
          </a:prstGeom>
          <a:noFill/>
        </p:spPr>
        <p:txBody>
          <a:bodyPr wrap="square" rtlCol="0">
            <a:spAutoFit/>
          </a:bodyPr>
          <a:lstStyle/>
          <a:p>
            <a:pPr marL="342900" indent="-342900">
              <a:buFontTx/>
              <a:buChar char="-"/>
            </a:pPr>
            <a:r>
              <a:rPr lang="zh-TW" altLang="en-US" dirty="0" smtClean="0">
                <a:solidFill>
                  <a:schemeClr val="tx1">
                    <a:lumMod val="65000"/>
                    <a:lumOff val="35000"/>
                  </a:schemeClr>
                </a:solidFill>
                <a:latin typeface="Adobe 繁黑體 Std B" pitchFamily="34" charset="-120"/>
                <a:ea typeface="Adobe 繁黑體 Std B" pitchFamily="34" charset="-120"/>
              </a:rPr>
              <a:t>有些</a:t>
            </a:r>
            <a:r>
              <a:rPr lang="zh-TW" altLang="en-US" dirty="0">
                <a:solidFill>
                  <a:schemeClr val="tx1">
                    <a:lumMod val="65000"/>
                    <a:lumOff val="35000"/>
                  </a:schemeClr>
                </a:solidFill>
                <a:latin typeface="Adobe 繁黑體 Std B" pitchFamily="34" charset="-120"/>
                <a:ea typeface="Adobe 繁黑體 Std B" pitchFamily="34" charset="-120"/>
              </a:rPr>
              <a:t>姐妹</a:t>
            </a:r>
            <a:r>
              <a:rPr lang="zh-TW" altLang="en-US" dirty="0" smtClean="0">
                <a:solidFill>
                  <a:schemeClr val="tx1">
                    <a:lumMod val="65000"/>
                    <a:lumOff val="35000"/>
                  </a:schemeClr>
                </a:solidFill>
                <a:latin typeface="Adobe 繁黑體 Std B" pitchFamily="34" charset="-120"/>
                <a:ea typeface="Adobe 繁黑體 Std B" pitchFamily="34" charset="-120"/>
              </a:rPr>
              <a:t>校提供的課程非一般當地大學生程度的課程，而是專門給國際生的，課程選擇有時候不夠多。</a:t>
            </a:r>
            <a:endParaRPr lang="en-US" altLang="zh-TW" dirty="0" smtClean="0">
              <a:solidFill>
                <a:schemeClr val="tx1">
                  <a:lumMod val="65000"/>
                  <a:lumOff val="35000"/>
                </a:schemeClr>
              </a:solidFill>
              <a:latin typeface="Adobe 繁黑體 Std B" pitchFamily="34" charset="-120"/>
              <a:ea typeface="Adobe 繁黑體 Std B" pitchFamily="34" charset="-120"/>
            </a:endParaRPr>
          </a:p>
          <a:p>
            <a:endParaRPr lang="en-US" altLang="zh-TW" dirty="0" smtClean="0">
              <a:solidFill>
                <a:schemeClr val="tx1">
                  <a:lumMod val="65000"/>
                  <a:lumOff val="35000"/>
                </a:schemeClr>
              </a:solidFill>
              <a:latin typeface="Adobe 繁黑體 Std B" pitchFamily="34" charset="-120"/>
              <a:ea typeface="Adobe 繁黑體 Std B" pitchFamily="34" charset="-120"/>
            </a:endParaRPr>
          </a:p>
        </p:txBody>
      </p:sp>
      <p:sp>
        <p:nvSpPr>
          <p:cNvPr id="8" name="文字方塊 7"/>
          <p:cNvSpPr txBox="1"/>
          <p:nvPr/>
        </p:nvSpPr>
        <p:spPr>
          <a:xfrm>
            <a:off x="682619" y="4005950"/>
            <a:ext cx="9217024" cy="415498"/>
          </a:xfrm>
          <a:prstGeom prst="rect">
            <a:avLst/>
          </a:prstGeom>
          <a:noFill/>
        </p:spPr>
        <p:txBody>
          <a:bodyPr wrap="square" rtlCol="0">
            <a:spAutoFit/>
          </a:bodyPr>
          <a:lstStyle/>
          <a:p>
            <a:pPr marL="342900" indent="-342900">
              <a:buFontTx/>
              <a:buChar char="-"/>
            </a:pPr>
            <a:r>
              <a:rPr lang="zh-TW" altLang="en-US" dirty="0" smtClean="0">
                <a:solidFill>
                  <a:schemeClr val="tx1">
                    <a:lumMod val="65000"/>
                    <a:lumOff val="35000"/>
                  </a:schemeClr>
                </a:solidFill>
                <a:latin typeface="Adobe 繁黑體 Std B" pitchFamily="34" charset="-120"/>
                <a:ea typeface="Adobe 繁黑體 Std B" pitchFamily="34" charset="-120"/>
              </a:rPr>
              <a:t>二上就得申請，準備時間不夠</a:t>
            </a:r>
            <a:r>
              <a:rPr lang="en-US" altLang="zh-TW" dirty="0" smtClean="0">
                <a:solidFill>
                  <a:schemeClr val="tx1">
                    <a:lumMod val="65000"/>
                    <a:lumOff val="35000"/>
                  </a:schemeClr>
                </a:solidFill>
                <a:latin typeface="Adobe 繁黑體 Std B" pitchFamily="34" charset="-120"/>
                <a:ea typeface="Adobe 繁黑體 Std B" pitchFamily="34" charset="-120"/>
              </a:rPr>
              <a:t>…</a:t>
            </a:r>
          </a:p>
        </p:txBody>
      </p:sp>
      <p:sp>
        <p:nvSpPr>
          <p:cNvPr id="9" name="文字方塊 8"/>
          <p:cNvSpPr txBox="1"/>
          <p:nvPr/>
        </p:nvSpPr>
        <p:spPr>
          <a:xfrm>
            <a:off x="676262" y="4419035"/>
            <a:ext cx="9217024" cy="415498"/>
          </a:xfrm>
          <a:prstGeom prst="rect">
            <a:avLst/>
          </a:prstGeom>
          <a:noFill/>
        </p:spPr>
        <p:txBody>
          <a:bodyPr wrap="square" rtlCol="0">
            <a:spAutoFit/>
          </a:bodyPr>
          <a:lstStyle/>
          <a:p>
            <a:pPr marL="342900" indent="-342900">
              <a:buFontTx/>
              <a:buChar char="-"/>
            </a:pPr>
            <a:r>
              <a:rPr lang="zh-TW" altLang="en-US" dirty="0" smtClean="0">
                <a:solidFill>
                  <a:schemeClr val="tx1">
                    <a:lumMod val="65000"/>
                    <a:lumOff val="35000"/>
                  </a:schemeClr>
                </a:solidFill>
                <a:latin typeface="Adobe 繁黑體 Std B" pitchFamily="34" charset="-120"/>
                <a:ea typeface="Adobe 繁黑體 Std B" pitchFamily="34" charset="-120"/>
              </a:rPr>
              <a:t>不一定能正好甄選上自己最想去的學校</a:t>
            </a:r>
            <a:r>
              <a:rPr lang="en-US" altLang="zh-TW" dirty="0" smtClean="0">
                <a:solidFill>
                  <a:schemeClr val="tx1">
                    <a:lumMod val="65000"/>
                    <a:lumOff val="35000"/>
                  </a:schemeClr>
                </a:solidFill>
                <a:latin typeface="Adobe 繁黑體 Std B" pitchFamily="34" charset="-120"/>
                <a:ea typeface="Adobe 繁黑體 Std B" pitchFamily="34" charset="-120"/>
              </a:rPr>
              <a:t>…</a:t>
            </a:r>
          </a:p>
        </p:txBody>
      </p:sp>
      <p:sp>
        <p:nvSpPr>
          <p:cNvPr id="10" name="文字方塊 9"/>
          <p:cNvSpPr txBox="1"/>
          <p:nvPr/>
        </p:nvSpPr>
        <p:spPr>
          <a:xfrm>
            <a:off x="669905" y="4836806"/>
            <a:ext cx="9217024" cy="415498"/>
          </a:xfrm>
          <a:prstGeom prst="rect">
            <a:avLst/>
          </a:prstGeom>
          <a:noFill/>
        </p:spPr>
        <p:txBody>
          <a:bodyPr wrap="square" rtlCol="0">
            <a:spAutoFit/>
          </a:bodyPr>
          <a:lstStyle/>
          <a:p>
            <a:pPr marL="342900" indent="-342900">
              <a:buFontTx/>
              <a:buChar char="-"/>
            </a:pPr>
            <a:r>
              <a:rPr lang="zh-TW" altLang="en-US" dirty="0" smtClean="0">
                <a:solidFill>
                  <a:schemeClr val="tx1">
                    <a:lumMod val="65000"/>
                    <a:lumOff val="35000"/>
                  </a:schemeClr>
                </a:solidFill>
                <a:latin typeface="Adobe 繁黑體 Std B" pitchFamily="34" charset="-120"/>
                <a:ea typeface="Adobe 繁黑體 Std B" pitchFamily="34" charset="-120"/>
              </a:rPr>
              <a:t>校內甄選成功後，之後向姐妹校申請的一切程序都得自己去處理</a:t>
            </a:r>
            <a:endParaRPr lang="en-US" altLang="zh-TW" dirty="0" smtClean="0">
              <a:solidFill>
                <a:schemeClr val="tx1">
                  <a:lumMod val="65000"/>
                  <a:lumOff val="35000"/>
                </a:schemeClr>
              </a:solidFill>
              <a:latin typeface="Adobe 繁黑體 Std B" pitchFamily="34" charset="-120"/>
              <a:ea typeface="Adobe 繁黑體 Std B" pitchFamily="34" charset="-120"/>
            </a:endParaRPr>
          </a:p>
        </p:txBody>
      </p:sp>
      <p:sp>
        <p:nvSpPr>
          <p:cNvPr id="11" name="文字方塊 10"/>
          <p:cNvSpPr txBox="1"/>
          <p:nvPr/>
        </p:nvSpPr>
        <p:spPr>
          <a:xfrm>
            <a:off x="376288" y="5252444"/>
            <a:ext cx="9217024" cy="415498"/>
          </a:xfrm>
          <a:prstGeom prst="rect">
            <a:avLst/>
          </a:prstGeom>
          <a:noFill/>
        </p:spPr>
        <p:txBody>
          <a:bodyPr wrap="square" rtlCol="0">
            <a:spAutoFit/>
          </a:bodyPr>
          <a:lstStyle/>
          <a:p>
            <a:r>
              <a:rPr lang="en-US" altLang="zh-TW" dirty="0" smtClean="0">
                <a:latin typeface="Adobe 繁黑體 Std B" pitchFamily="34" charset="-120"/>
                <a:ea typeface="Adobe 繁黑體 Std B" pitchFamily="34" charset="-120"/>
              </a:rPr>
              <a:t>3.</a:t>
            </a:r>
            <a:r>
              <a:rPr lang="zh-TW" altLang="en-US" dirty="0" smtClean="0">
                <a:latin typeface="Adobe 繁黑體 Std B" pitchFamily="34" charset="-120"/>
                <a:ea typeface="Adobe 繁黑體 Std B" pitchFamily="34" charset="-120"/>
              </a:rPr>
              <a:t>    英文系大三出國計劃的缺點？</a:t>
            </a:r>
            <a:endParaRPr lang="en-US" altLang="zh-TW" dirty="0" smtClean="0">
              <a:latin typeface="Adobe 繁黑體 Std B" pitchFamily="34" charset="-120"/>
              <a:ea typeface="Adobe 繁黑體 Std B" pitchFamily="34" charset="-120"/>
            </a:endParaRPr>
          </a:p>
        </p:txBody>
      </p:sp>
      <p:sp>
        <p:nvSpPr>
          <p:cNvPr id="12" name="文字方塊 11"/>
          <p:cNvSpPr txBox="1"/>
          <p:nvPr/>
        </p:nvSpPr>
        <p:spPr>
          <a:xfrm>
            <a:off x="704008" y="5668082"/>
            <a:ext cx="9217024" cy="738664"/>
          </a:xfrm>
          <a:prstGeom prst="rect">
            <a:avLst/>
          </a:prstGeom>
          <a:noFill/>
        </p:spPr>
        <p:txBody>
          <a:bodyPr wrap="square" rtlCol="0">
            <a:spAutoFit/>
          </a:bodyPr>
          <a:lstStyle/>
          <a:p>
            <a:pPr marL="342900" indent="-342900">
              <a:buFontTx/>
              <a:buChar char="-"/>
            </a:pPr>
            <a:r>
              <a:rPr lang="zh-TW" altLang="en-US" dirty="0" smtClean="0">
                <a:solidFill>
                  <a:schemeClr val="tx1">
                    <a:lumMod val="65000"/>
                    <a:lumOff val="35000"/>
                  </a:schemeClr>
                </a:solidFill>
                <a:latin typeface="Adobe 繁黑體 Std B" pitchFamily="34" charset="-120"/>
                <a:ea typeface="Adobe 繁黑體 Std B" pitchFamily="34" charset="-120"/>
              </a:rPr>
              <a:t>自費。支付姊妹校一年學雜費</a:t>
            </a:r>
            <a:r>
              <a:rPr lang="en-US" altLang="zh-TW" dirty="0" smtClean="0">
                <a:solidFill>
                  <a:schemeClr val="tx1">
                    <a:lumMod val="65000"/>
                    <a:lumOff val="35000"/>
                  </a:schemeClr>
                </a:solidFill>
                <a:latin typeface="Adobe 繁黑體 Std B" pitchFamily="34" charset="-120"/>
                <a:ea typeface="Adobe 繁黑體 Std B" pitchFamily="34" charset="-120"/>
              </a:rPr>
              <a:t>+</a:t>
            </a:r>
            <a:r>
              <a:rPr lang="zh-TW" altLang="en-US" dirty="0" smtClean="0">
                <a:solidFill>
                  <a:schemeClr val="tx1">
                    <a:lumMod val="65000"/>
                    <a:lumOff val="35000"/>
                  </a:schemeClr>
                </a:solidFill>
                <a:latin typeface="Adobe 繁黑體 Std B" pitchFamily="34" charset="-120"/>
                <a:ea typeface="Adobe 繁黑體 Std B" pitchFamily="34" charset="-120"/>
              </a:rPr>
              <a:t>生活費</a:t>
            </a:r>
            <a:r>
              <a:rPr lang="en-US" altLang="zh-TW" dirty="0" smtClean="0">
                <a:solidFill>
                  <a:schemeClr val="tx1">
                    <a:lumMod val="65000"/>
                    <a:lumOff val="35000"/>
                  </a:schemeClr>
                </a:solidFill>
                <a:latin typeface="Adobe 繁黑體 Std B" pitchFamily="34" charset="-120"/>
                <a:ea typeface="Adobe 繁黑體 Std B" pitchFamily="34" charset="-120"/>
              </a:rPr>
              <a:t>+</a:t>
            </a:r>
            <a:r>
              <a:rPr lang="zh-TW" altLang="en-US" dirty="0" smtClean="0">
                <a:solidFill>
                  <a:schemeClr val="tx1">
                    <a:lumMod val="65000"/>
                    <a:lumOff val="35000"/>
                  </a:schemeClr>
                </a:solidFill>
                <a:latin typeface="Adobe 繁黑體 Std B" pitchFamily="34" charset="-120"/>
                <a:ea typeface="Adobe 繁黑體 Std B" pitchFamily="34" charset="-120"/>
              </a:rPr>
              <a:t>旅遊費，根據區域大約花費</a:t>
            </a:r>
            <a:r>
              <a:rPr lang="en-US" altLang="zh-TW" dirty="0" smtClean="0">
                <a:solidFill>
                  <a:schemeClr val="tx1">
                    <a:lumMod val="65000"/>
                    <a:lumOff val="35000"/>
                  </a:schemeClr>
                </a:solidFill>
                <a:latin typeface="Adobe 繁黑體 Std B" pitchFamily="34" charset="-120"/>
                <a:ea typeface="Adobe 繁黑體 Std B" pitchFamily="34" charset="-120"/>
              </a:rPr>
              <a:t>50</a:t>
            </a:r>
            <a:r>
              <a:rPr lang="zh-TW" altLang="en-US" dirty="0" smtClean="0">
                <a:solidFill>
                  <a:schemeClr val="tx1">
                    <a:lumMod val="65000"/>
                    <a:lumOff val="35000"/>
                  </a:schemeClr>
                </a:solidFill>
                <a:latin typeface="Adobe 繁黑體 Std B" pitchFamily="34" charset="-120"/>
                <a:ea typeface="Adobe 繁黑體 Std B" pitchFamily="34" charset="-120"/>
              </a:rPr>
              <a:t>萬到</a:t>
            </a:r>
            <a:r>
              <a:rPr lang="en-US" altLang="zh-TW" dirty="0" smtClean="0">
                <a:solidFill>
                  <a:schemeClr val="tx1">
                    <a:lumMod val="65000"/>
                    <a:lumOff val="35000"/>
                  </a:schemeClr>
                </a:solidFill>
                <a:latin typeface="Adobe 繁黑體 Std B" pitchFamily="34" charset="-120"/>
                <a:ea typeface="Adobe 繁黑體 Std B" pitchFamily="34" charset="-120"/>
              </a:rPr>
              <a:t>130</a:t>
            </a:r>
            <a:r>
              <a:rPr lang="zh-TW" altLang="en-US" dirty="0" smtClean="0">
                <a:solidFill>
                  <a:schemeClr val="tx1">
                    <a:lumMod val="65000"/>
                    <a:lumOff val="35000"/>
                  </a:schemeClr>
                </a:solidFill>
                <a:latin typeface="Adobe 繁黑體 Std B" pitchFamily="34" charset="-120"/>
                <a:ea typeface="Adobe 繁黑體 Std B" pitchFamily="34" charset="-120"/>
              </a:rPr>
              <a:t>萬台幣不等。</a:t>
            </a:r>
            <a:endParaRPr lang="en-US" altLang="zh-TW" dirty="0" smtClean="0">
              <a:solidFill>
                <a:schemeClr val="tx1">
                  <a:lumMod val="65000"/>
                  <a:lumOff val="35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7800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2" y="2875114"/>
            <a:ext cx="6465168" cy="3933055"/>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064" y="0"/>
            <a:ext cx="4376936" cy="3373853"/>
          </a:xfrm>
          <a:prstGeom prst="rect">
            <a:avLst/>
          </a:prstGeom>
        </p:spPr>
      </p:pic>
      <p:sp>
        <p:nvSpPr>
          <p:cNvPr id="6" name="文字方塊 5"/>
          <p:cNvSpPr txBox="1"/>
          <p:nvPr/>
        </p:nvSpPr>
        <p:spPr>
          <a:xfrm>
            <a:off x="6534" y="235924"/>
            <a:ext cx="5522530" cy="769441"/>
          </a:xfrm>
          <a:prstGeom prst="rect">
            <a:avLst/>
          </a:prstGeom>
          <a:noFill/>
        </p:spPr>
        <p:txBody>
          <a:bodyPr wrap="square" rtlCol="0">
            <a:spAutoFit/>
          </a:bodyPr>
          <a:lstStyle/>
          <a:p>
            <a:pPr algn="ctr"/>
            <a:r>
              <a:rPr lang="zh-TW" altLang="en-US" sz="4400" b="1" dirty="0" smtClean="0">
                <a:solidFill>
                  <a:schemeClr val="bg1">
                    <a:lumMod val="95000"/>
                  </a:schemeClr>
                </a:solidFill>
                <a:effectLst>
                  <a:outerShdw blurRad="38100" dist="38100" dir="2700000" algn="tl">
                    <a:srgbClr val="000000">
                      <a:alpha val="43137"/>
                    </a:srgbClr>
                  </a:outerShdw>
                </a:effectLst>
                <a:latin typeface="Taipei Sans TC Beta" pitchFamily="2" charset="-120"/>
                <a:ea typeface="Taipei Sans TC Beta" pitchFamily="2" charset="-120"/>
              </a:rPr>
              <a:t>大概</a:t>
            </a:r>
            <a:r>
              <a:rPr lang="zh-TW" altLang="en-US" sz="4400" b="1" dirty="0" smtClean="0">
                <a:solidFill>
                  <a:schemeClr val="bg1">
                    <a:lumMod val="95000"/>
                  </a:schemeClr>
                </a:solidFill>
                <a:effectLst>
                  <a:outerShdw blurRad="38100" dist="38100" dir="2700000" algn="tl">
                    <a:srgbClr val="000000">
                      <a:alpha val="43137"/>
                    </a:srgbClr>
                  </a:outerShdw>
                </a:effectLst>
                <a:latin typeface="Taipei Sans TC Beta" pitchFamily="2" charset="-120"/>
                <a:ea typeface="Taipei Sans TC Beta" pitchFamily="2" charset="-120"/>
              </a:rPr>
              <a:t>地理位置</a:t>
            </a:r>
            <a:endParaRPr lang="zh-TW" altLang="en-US" sz="4400" b="1" dirty="0">
              <a:solidFill>
                <a:schemeClr val="bg1">
                  <a:lumMod val="95000"/>
                </a:schemeClr>
              </a:solidFill>
              <a:effectLst>
                <a:outerShdw blurRad="38100" dist="38100" dir="2700000" algn="tl">
                  <a:srgbClr val="000000">
                    <a:alpha val="43137"/>
                  </a:srgbClr>
                </a:outerShdw>
              </a:effectLst>
              <a:latin typeface="Taipei Sans TC Beta" pitchFamily="2" charset="-120"/>
              <a:ea typeface="Taipei Sans TC Beta" pitchFamily="2" charset="-120"/>
            </a:endParaRPr>
          </a:p>
        </p:txBody>
      </p:sp>
      <p:sp>
        <p:nvSpPr>
          <p:cNvPr id="7" name="文字方塊 6"/>
          <p:cNvSpPr txBox="1"/>
          <p:nvPr/>
        </p:nvSpPr>
        <p:spPr>
          <a:xfrm>
            <a:off x="7219885" y="3373853"/>
            <a:ext cx="2587568" cy="830997"/>
          </a:xfrm>
          <a:prstGeom prst="rect">
            <a:avLst/>
          </a:prstGeom>
          <a:noFill/>
        </p:spPr>
        <p:txBody>
          <a:bodyPr wrap="none" rtlCol="0">
            <a:spAutoFit/>
          </a:bodyPr>
          <a:lstStyle/>
          <a:p>
            <a:r>
              <a:rPr lang="zh-TW" altLang="en-US" sz="2400" b="1" dirty="0" smtClean="0">
                <a:solidFill>
                  <a:srgbClr val="0070C0"/>
                </a:solidFill>
                <a:latin typeface="Taipei Sans TC Beta" pitchFamily="2" charset="-120"/>
                <a:ea typeface="Taipei Sans TC Beta" pitchFamily="2" charset="-120"/>
              </a:rPr>
              <a:t>布</a:t>
            </a:r>
            <a:r>
              <a:rPr lang="zh-TW" altLang="en-US" sz="2400" b="1" dirty="0">
                <a:solidFill>
                  <a:srgbClr val="0070C0"/>
                </a:solidFill>
                <a:latin typeface="Taipei Sans TC Beta" pitchFamily="2" charset="-120"/>
                <a:ea typeface="Taipei Sans TC Beta" pitchFamily="2" charset="-120"/>
              </a:rPr>
              <a:t>蘭登</a:t>
            </a:r>
            <a:r>
              <a:rPr lang="zh-TW" altLang="en-US" sz="2400" b="1" dirty="0" smtClean="0">
                <a:solidFill>
                  <a:srgbClr val="0070C0"/>
                </a:solidFill>
                <a:latin typeface="Taipei Sans TC Beta" pitchFamily="2" charset="-120"/>
                <a:ea typeface="Taipei Sans TC Beta" pitchFamily="2" charset="-120"/>
              </a:rPr>
              <a:t>大學 </a:t>
            </a:r>
            <a:r>
              <a:rPr lang="en-US" altLang="zh-TW" sz="2400" b="1" dirty="0" smtClean="0">
                <a:solidFill>
                  <a:srgbClr val="0070C0"/>
                </a:solidFill>
                <a:latin typeface="Taipei Sans TC Beta" pitchFamily="2" charset="-120"/>
                <a:ea typeface="Taipei Sans TC Beta" pitchFamily="2" charset="-120"/>
              </a:rPr>
              <a:t>BU</a:t>
            </a:r>
            <a:r>
              <a:rPr lang="zh-TW" altLang="en-US" sz="2400" b="1" dirty="0" smtClean="0">
                <a:solidFill>
                  <a:srgbClr val="0070C0"/>
                </a:solidFill>
                <a:latin typeface="Taipei Sans TC Beta" pitchFamily="2" charset="-120"/>
                <a:ea typeface="Taipei Sans TC Beta" pitchFamily="2" charset="-120"/>
              </a:rPr>
              <a:t>：</a:t>
            </a:r>
            <a:endParaRPr lang="en-US" altLang="zh-TW" sz="2400" b="1" dirty="0" smtClean="0">
              <a:solidFill>
                <a:srgbClr val="0070C0"/>
              </a:solidFill>
              <a:latin typeface="Taipei Sans TC Beta" pitchFamily="2" charset="-120"/>
              <a:ea typeface="Taipei Sans TC Beta" pitchFamily="2" charset="-120"/>
            </a:endParaRPr>
          </a:p>
          <a:p>
            <a:r>
              <a:rPr lang="zh-TW" altLang="en-US" sz="2400" b="1" dirty="0" smtClean="0">
                <a:solidFill>
                  <a:srgbClr val="0070C0"/>
                </a:solidFill>
                <a:latin typeface="Taipei Sans TC Beta" pitchFamily="2" charset="-120"/>
                <a:ea typeface="Taipei Sans TC Beta" pitchFamily="2" charset="-120"/>
              </a:rPr>
              <a:t>加拿大中南部</a:t>
            </a:r>
            <a:endParaRPr lang="zh-TW" altLang="en-US" sz="2400" b="1" dirty="0">
              <a:solidFill>
                <a:srgbClr val="0070C0"/>
              </a:solidFill>
              <a:latin typeface="Taipei Sans TC Beta" pitchFamily="2" charset="-120"/>
              <a:ea typeface="Taipei Sans TC Beta" pitchFamily="2" charset="-120"/>
            </a:endParaRPr>
          </a:p>
        </p:txBody>
      </p:sp>
      <p:sp>
        <p:nvSpPr>
          <p:cNvPr id="12" name="向上箭號 11"/>
          <p:cNvSpPr/>
          <p:nvPr/>
        </p:nvSpPr>
        <p:spPr>
          <a:xfrm>
            <a:off x="6986081" y="2924613"/>
            <a:ext cx="360040" cy="720080"/>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13" name="向下箭號 12"/>
          <p:cNvSpPr/>
          <p:nvPr/>
        </p:nvSpPr>
        <p:spPr>
          <a:xfrm>
            <a:off x="3440832" y="2636581"/>
            <a:ext cx="360040" cy="64807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solidFill>
                <a:srgbClr val="6600FF"/>
              </a:solidFill>
            </a:endParaRPr>
          </a:p>
        </p:txBody>
      </p:sp>
      <p:sp>
        <p:nvSpPr>
          <p:cNvPr id="14" name="文字方塊 13"/>
          <p:cNvSpPr txBox="1"/>
          <p:nvPr/>
        </p:nvSpPr>
        <p:spPr>
          <a:xfrm>
            <a:off x="200472" y="1722382"/>
            <a:ext cx="4185761" cy="830997"/>
          </a:xfrm>
          <a:prstGeom prst="rect">
            <a:avLst/>
          </a:prstGeom>
          <a:noFill/>
        </p:spPr>
        <p:txBody>
          <a:bodyPr wrap="none" rtlCol="0">
            <a:spAutoFit/>
          </a:bodyPr>
          <a:lstStyle/>
          <a:p>
            <a:r>
              <a:rPr lang="zh-TW" altLang="en-US" sz="2400" b="1" dirty="0" smtClean="0">
                <a:solidFill>
                  <a:srgbClr val="7030A0"/>
                </a:solidFill>
                <a:latin typeface="Taipei Sans TC Beta" pitchFamily="2" charset="-120"/>
                <a:ea typeface="Taipei Sans TC Beta" pitchFamily="2" charset="-120"/>
              </a:rPr>
              <a:t>維諾那州立大學</a:t>
            </a:r>
            <a:r>
              <a:rPr lang="en-US" altLang="zh-TW" sz="2400" b="1" dirty="0" smtClean="0">
                <a:solidFill>
                  <a:srgbClr val="7030A0"/>
                </a:solidFill>
                <a:latin typeface="Taipei Sans TC Beta" pitchFamily="2" charset="-120"/>
                <a:ea typeface="Taipei Sans TC Beta" pitchFamily="2" charset="-120"/>
              </a:rPr>
              <a:t>WSU</a:t>
            </a:r>
            <a:r>
              <a:rPr lang="zh-TW" altLang="en-US" sz="2400" b="1" dirty="0" smtClean="0">
                <a:solidFill>
                  <a:srgbClr val="7030A0"/>
                </a:solidFill>
                <a:latin typeface="Taipei Sans TC Beta" pitchFamily="2" charset="-120"/>
                <a:ea typeface="Taipei Sans TC Beta" pitchFamily="2" charset="-120"/>
              </a:rPr>
              <a:t>：</a:t>
            </a:r>
            <a:endParaRPr lang="en-US" altLang="zh-TW" sz="2400" b="1" dirty="0" smtClean="0">
              <a:solidFill>
                <a:srgbClr val="7030A0"/>
              </a:solidFill>
              <a:latin typeface="Taipei Sans TC Beta" pitchFamily="2" charset="-120"/>
              <a:ea typeface="Taipei Sans TC Beta" pitchFamily="2" charset="-120"/>
            </a:endParaRPr>
          </a:p>
          <a:p>
            <a:r>
              <a:rPr lang="zh-TW" altLang="en-US" sz="2400" b="1" dirty="0" smtClean="0">
                <a:solidFill>
                  <a:srgbClr val="7030A0"/>
                </a:solidFill>
                <a:latin typeface="Taipei Sans TC Beta" pitchFamily="2" charset="-120"/>
                <a:ea typeface="Taipei Sans TC Beta" pitchFamily="2" charset="-120"/>
              </a:rPr>
              <a:t>美國中西部明</a:t>
            </a:r>
            <a:r>
              <a:rPr lang="zh-TW" altLang="en-US" sz="2400" b="1" dirty="0">
                <a:solidFill>
                  <a:srgbClr val="7030A0"/>
                </a:solidFill>
                <a:latin typeface="Taipei Sans TC Beta" pitchFamily="2" charset="-120"/>
                <a:ea typeface="Taipei Sans TC Beta" pitchFamily="2" charset="-120"/>
              </a:rPr>
              <a:t>尼蘇達</a:t>
            </a:r>
            <a:r>
              <a:rPr lang="zh-TW" altLang="en-US" sz="2400" b="1" dirty="0" smtClean="0">
                <a:solidFill>
                  <a:srgbClr val="7030A0"/>
                </a:solidFill>
                <a:latin typeface="Taipei Sans TC Beta" pitchFamily="2" charset="-120"/>
                <a:ea typeface="Taipei Sans TC Beta" pitchFamily="2" charset="-120"/>
              </a:rPr>
              <a:t>州東南方</a:t>
            </a:r>
            <a:endParaRPr lang="zh-TW" altLang="en-US" sz="2400" b="1" dirty="0">
              <a:solidFill>
                <a:srgbClr val="7030A0"/>
              </a:solidFill>
              <a:latin typeface="Taipei Sans TC Beta" pitchFamily="2" charset="-120"/>
              <a:ea typeface="Taipei Sans TC Beta" pitchFamily="2" charset="-120"/>
            </a:endParaRPr>
          </a:p>
        </p:txBody>
      </p:sp>
      <p:sp>
        <p:nvSpPr>
          <p:cNvPr id="15" name="向左箭號 14"/>
          <p:cNvSpPr/>
          <p:nvPr/>
        </p:nvSpPr>
        <p:spPr>
          <a:xfrm rot="1766345">
            <a:off x="5955177" y="4530209"/>
            <a:ext cx="769655" cy="372308"/>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6" name="文字方塊 15"/>
          <p:cNvSpPr txBox="1"/>
          <p:nvPr/>
        </p:nvSpPr>
        <p:spPr>
          <a:xfrm>
            <a:off x="5313040" y="4973859"/>
            <a:ext cx="3570208" cy="830997"/>
          </a:xfrm>
          <a:prstGeom prst="rect">
            <a:avLst/>
          </a:prstGeom>
          <a:noFill/>
        </p:spPr>
        <p:txBody>
          <a:bodyPr wrap="none" rtlCol="0">
            <a:spAutoFit/>
          </a:bodyPr>
          <a:lstStyle/>
          <a:p>
            <a:r>
              <a:rPr lang="zh-TW" altLang="en-US" sz="2400" b="1" dirty="0" smtClean="0">
                <a:solidFill>
                  <a:schemeClr val="accent2">
                    <a:lumMod val="75000"/>
                  </a:schemeClr>
                </a:solidFill>
                <a:latin typeface="Taipei Sans TC Beta" pitchFamily="2" charset="-120"/>
                <a:ea typeface="Taipei Sans TC Beta" pitchFamily="2" charset="-120"/>
              </a:rPr>
              <a:t>賓州印第安那大學</a:t>
            </a:r>
            <a:r>
              <a:rPr lang="en-US" altLang="zh-TW" sz="2400" b="1" dirty="0" smtClean="0">
                <a:solidFill>
                  <a:schemeClr val="accent2">
                    <a:lumMod val="75000"/>
                  </a:schemeClr>
                </a:solidFill>
                <a:latin typeface="Taipei Sans TC Beta" pitchFamily="2" charset="-120"/>
                <a:ea typeface="Taipei Sans TC Beta" pitchFamily="2" charset="-120"/>
              </a:rPr>
              <a:t>IUP</a:t>
            </a:r>
            <a:r>
              <a:rPr lang="zh-TW" altLang="en-US" sz="2400" b="1" dirty="0" smtClean="0">
                <a:solidFill>
                  <a:schemeClr val="accent2">
                    <a:lumMod val="75000"/>
                  </a:schemeClr>
                </a:solidFill>
                <a:latin typeface="Taipei Sans TC Beta" pitchFamily="2" charset="-120"/>
                <a:ea typeface="Taipei Sans TC Beta" pitchFamily="2" charset="-120"/>
              </a:rPr>
              <a:t>：</a:t>
            </a:r>
            <a:endParaRPr lang="en-US" altLang="zh-TW" sz="2400" b="1" dirty="0" smtClean="0">
              <a:solidFill>
                <a:schemeClr val="accent2">
                  <a:lumMod val="75000"/>
                </a:schemeClr>
              </a:solidFill>
              <a:latin typeface="Taipei Sans TC Beta" pitchFamily="2" charset="-120"/>
              <a:ea typeface="Taipei Sans TC Beta" pitchFamily="2" charset="-120"/>
            </a:endParaRPr>
          </a:p>
          <a:p>
            <a:r>
              <a:rPr lang="zh-TW" altLang="en-US" sz="2400" b="1" dirty="0" smtClean="0">
                <a:solidFill>
                  <a:schemeClr val="accent2">
                    <a:lumMod val="75000"/>
                  </a:schemeClr>
                </a:solidFill>
                <a:latin typeface="Taipei Sans TC Beta" pitchFamily="2" charset="-120"/>
                <a:ea typeface="Taipei Sans TC Beta" pitchFamily="2" charset="-120"/>
              </a:rPr>
              <a:t>美國東岸賓州西南方</a:t>
            </a:r>
            <a:endParaRPr lang="zh-TW" altLang="en-US" sz="2400" b="1" dirty="0">
              <a:solidFill>
                <a:schemeClr val="accent2">
                  <a:lumMod val="75000"/>
                </a:schemeClr>
              </a:solidFill>
              <a:latin typeface="Taipei Sans TC Beta" pitchFamily="2" charset="-120"/>
              <a:ea typeface="Taipei Sans TC Beta" pitchFamily="2" charset="-120"/>
            </a:endParaRPr>
          </a:p>
        </p:txBody>
      </p:sp>
    </p:spTree>
    <p:extLst>
      <p:ext uri="{BB962C8B-B14F-4D97-AF65-F5344CB8AC3E}">
        <p14:creationId xmlns:p14="http://schemas.microsoft.com/office/powerpoint/2010/main" val="3717475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2480" y="435690"/>
            <a:ext cx="2232248" cy="1569660"/>
          </a:xfrm>
          <a:prstGeom prst="rect">
            <a:avLst/>
          </a:prstGeom>
        </p:spPr>
        <p:txBody>
          <a:bodyPr wrap="square">
            <a:spAutoFit/>
          </a:bodyPr>
          <a:lstStyle/>
          <a:p>
            <a:r>
              <a:rPr lang="zh-TW" altLang="en-US" sz="2400" b="1" dirty="0">
                <a:solidFill>
                  <a:srgbClr val="0070C0"/>
                </a:solidFill>
                <a:latin typeface="Taipei Sans TC Beta" pitchFamily="2" charset="-120"/>
                <a:ea typeface="Taipei Sans TC Beta" pitchFamily="2" charset="-120"/>
              </a:rPr>
              <a:t>簡稱</a:t>
            </a:r>
            <a:r>
              <a:rPr lang="en-US" altLang="zh-TW" sz="2400" b="1" dirty="0" smtClean="0">
                <a:solidFill>
                  <a:srgbClr val="0070C0"/>
                </a:solidFill>
                <a:latin typeface="Taipei Sans TC Beta" pitchFamily="2" charset="-120"/>
                <a:ea typeface="Taipei Sans TC Beta" pitchFamily="2" charset="-120"/>
              </a:rPr>
              <a:t>BU</a:t>
            </a:r>
          </a:p>
          <a:p>
            <a:r>
              <a:rPr lang="zh-TW" altLang="en-US" sz="2400" b="1" dirty="0">
                <a:solidFill>
                  <a:srgbClr val="0070C0"/>
                </a:solidFill>
                <a:latin typeface="Taipei Sans TC Beta" pitchFamily="2" charset="-120"/>
                <a:ea typeface="Taipei Sans TC Beta" pitchFamily="2" charset="-120"/>
              </a:rPr>
              <a:t>創立</a:t>
            </a:r>
            <a:r>
              <a:rPr lang="zh-TW" altLang="en-US" sz="2400" b="1" dirty="0" smtClean="0">
                <a:solidFill>
                  <a:srgbClr val="0070C0"/>
                </a:solidFill>
                <a:latin typeface="Taipei Sans TC Beta" pitchFamily="2" charset="-120"/>
                <a:ea typeface="Taipei Sans TC Beta" pitchFamily="2" charset="-120"/>
              </a:rPr>
              <a:t>於</a:t>
            </a:r>
            <a:r>
              <a:rPr lang="en-US" altLang="zh-TW" sz="2400" b="1" dirty="0" smtClean="0">
                <a:solidFill>
                  <a:srgbClr val="0070C0"/>
                </a:solidFill>
                <a:latin typeface="Taipei Sans TC Beta" pitchFamily="2" charset="-120"/>
                <a:ea typeface="Taipei Sans TC Beta" pitchFamily="2" charset="-120"/>
              </a:rPr>
              <a:t>1899</a:t>
            </a:r>
            <a:r>
              <a:rPr lang="zh-TW" altLang="en-US" sz="2400" b="1" dirty="0" smtClean="0">
                <a:solidFill>
                  <a:srgbClr val="0070C0"/>
                </a:solidFill>
                <a:latin typeface="Taipei Sans TC Beta" pitchFamily="2" charset="-120"/>
                <a:ea typeface="Taipei Sans TC Beta" pitchFamily="2" charset="-120"/>
              </a:rPr>
              <a:t>年</a:t>
            </a:r>
            <a:endParaRPr lang="en-US" altLang="zh-TW" sz="2400" b="1" dirty="0" smtClean="0">
              <a:solidFill>
                <a:srgbClr val="0070C0"/>
              </a:solidFill>
              <a:latin typeface="Taipei Sans TC Beta" pitchFamily="2" charset="-120"/>
              <a:ea typeface="Taipei Sans TC Beta" pitchFamily="2" charset="-120"/>
            </a:endParaRPr>
          </a:p>
          <a:p>
            <a:r>
              <a:rPr lang="zh-TW" altLang="en-US" sz="2400" b="1" dirty="0" smtClean="0">
                <a:solidFill>
                  <a:srgbClr val="0070C0"/>
                </a:solidFill>
                <a:latin typeface="Taipei Sans TC Beta" pitchFamily="2" charset="-120"/>
                <a:ea typeface="Taipei Sans TC Beta" pitchFamily="2" charset="-120"/>
              </a:rPr>
              <a:t>位於加拿大</a:t>
            </a:r>
            <a:r>
              <a:rPr lang="zh-TW" altLang="en-US" sz="2400" b="1" dirty="0">
                <a:solidFill>
                  <a:srgbClr val="0070C0"/>
                </a:solidFill>
                <a:latin typeface="Taipei Sans TC Beta" pitchFamily="2" charset="-120"/>
                <a:ea typeface="Taipei Sans TC Beta" pitchFamily="2" charset="-120"/>
              </a:rPr>
              <a:t>中南部</a:t>
            </a:r>
          </a:p>
        </p:txBody>
      </p:sp>
      <p:sp>
        <p:nvSpPr>
          <p:cNvPr id="5" name="矩形 4"/>
          <p:cNvSpPr/>
          <p:nvPr/>
        </p:nvSpPr>
        <p:spPr>
          <a:xfrm>
            <a:off x="2665731" y="1177505"/>
            <a:ext cx="7056784" cy="2677656"/>
          </a:xfrm>
          <a:prstGeom prst="rect">
            <a:avLst/>
          </a:prstGeom>
        </p:spPr>
        <p:txBody>
          <a:bodyPr wrap="square">
            <a:spAutoFit/>
          </a:bodyPr>
          <a:lstStyle/>
          <a:p>
            <a:r>
              <a:rPr lang="zh-TW" altLang="zh-TW" sz="1400" dirty="0" smtClean="0">
                <a:latin typeface="Taipei Sans TC Beta" pitchFamily="2" charset="-120"/>
                <a:ea typeface="Taipei Sans TC Beta" pitchFamily="2" charset="-120"/>
              </a:rPr>
              <a:t>已</a:t>
            </a:r>
            <a:r>
              <a:rPr lang="zh-TW" altLang="zh-TW" sz="1400" dirty="0">
                <a:latin typeface="Taipei Sans TC Beta" pitchFamily="2" charset="-120"/>
                <a:ea typeface="Taipei Sans TC Beta" pitchFamily="2" charset="-120"/>
              </a:rPr>
              <a:t>創校超過一百年，是公立大學（全加拿大的大學都是公立的），學校還是加拿大大學學院協會</a:t>
            </a:r>
            <a:r>
              <a:rPr lang="en-US" altLang="zh-TW" sz="1400" dirty="0">
                <a:latin typeface="Taipei Sans TC Beta" pitchFamily="2" charset="-120"/>
                <a:ea typeface="Taipei Sans TC Beta" pitchFamily="2" charset="-120"/>
              </a:rPr>
              <a:t>(AUCC)</a:t>
            </a:r>
            <a:r>
              <a:rPr lang="zh-TW" altLang="zh-TW" sz="1400" dirty="0">
                <a:latin typeface="Taipei Sans TC Beta" pitchFamily="2" charset="-120"/>
                <a:ea typeface="Taipei Sans TC Beta" pitchFamily="2" charset="-120"/>
              </a:rPr>
              <a:t>和聯邦大學協會</a:t>
            </a:r>
            <a:r>
              <a:rPr lang="en-US" altLang="zh-TW" sz="1400" dirty="0">
                <a:latin typeface="Taipei Sans TC Beta" pitchFamily="2" charset="-120"/>
                <a:ea typeface="Taipei Sans TC Beta" pitchFamily="2" charset="-120"/>
              </a:rPr>
              <a:t>(ACU)</a:t>
            </a:r>
            <a:r>
              <a:rPr lang="zh-TW" altLang="zh-TW" sz="1400" dirty="0">
                <a:latin typeface="Taipei Sans TC Beta" pitchFamily="2" charset="-120"/>
                <a:ea typeface="Taipei Sans TC Beta" pitchFamily="2" charset="-120"/>
              </a:rPr>
              <a:t>的成員。 </a:t>
            </a:r>
            <a:endParaRPr lang="en-US" altLang="zh-TW" sz="1400" dirty="0" smtClean="0">
              <a:latin typeface="Taipei Sans TC Beta" pitchFamily="2" charset="-120"/>
              <a:ea typeface="Taipei Sans TC Beta" pitchFamily="2" charset="-120"/>
            </a:endParaRPr>
          </a:p>
          <a:p>
            <a:endParaRPr lang="zh-TW" altLang="zh-TW" sz="1400" dirty="0">
              <a:latin typeface="Taipei Sans TC Beta" pitchFamily="2" charset="-120"/>
              <a:ea typeface="Taipei Sans TC Beta" pitchFamily="2" charset="-120"/>
            </a:endParaRPr>
          </a:p>
          <a:p>
            <a:r>
              <a:rPr lang="zh-TW" altLang="zh-TW" sz="1400" dirty="0">
                <a:latin typeface="Taipei Sans TC Beta" pitchFamily="2" charset="-120"/>
                <a:ea typeface="Taipei Sans TC Beta" pitchFamily="2" charset="-120"/>
              </a:rPr>
              <a:t>其英文系偏重在文學方面，英文寫作方面亦很好。全校學生約</a:t>
            </a:r>
            <a:r>
              <a:rPr lang="en-US" altLang="zh-TW" sz="1400" dirty="0">
                <a:latin typeface="Taipei Sans TC Beta" pitchFamily="2" charset="-120"/>
                <a:ea typeface="Taipei Sans TC Beta" pitchFamily="2" charset="-120"/>
              </a:rPr>
              <a:t>3,000</a:t>
            </a:r>
            <a:r>
              <a:rPr lang="zh-TW" altLang="zh-TW" sz="1400" dirty="0">
                <a:latin typeface="Taipei Sans TC Beta" pitchFamily="2" charset="-120"/>
                <a:ea typeface="Taipei Sans TC Beta" pitchFamily="2" charset="-120"/>
              </a:rPr>
              <a:t>個學生，是加拿大西部獨具特色的小型大學。學校一直努力為學生創造良好的讀書環境，教室、宿舍和其他教學設施都通過網際網路連接在一起。實行小班化教學，為學生提供更多與教師溝通的機會。在這裡，學生們除了能感受到學校歷史的悠久，還能充分領略到那份瀰漫在校園中的傳統文化氣息。</a:t>
            </a:r>
            <a:r>
              <a:rPr lang="en-US" altLang="zh-TW" sz="1400" dirty="0">
                <a:latin typeface="Taipei Sans TC Beta" pitchFamily="2" charset="-120"/>
                <a:ea typeface="Taipei Sans TC Beta" pitchFamily="2" charset="-120"/>
              </a:rPr>
              <a:t> </a:t>
            </a:r>
            <a:endParaRPr lang="en-US" altLang="zh-TW" sz="1400" dirty="0" smtClean="0">
              <a:latin typeface="Taipei Sans TC Beta" pitchFamily="2" charset="-120"/>
              <a:ea typeface="Taipei Sans TC Beta" pitchFamily="2" charset="-120"/>
            </a:endParaRPr>
          </a:p>
          <a:p>
            <a:endParaRPr lang="zh-TW" altLang="zh-TW" sz="1400" dirty="0">
              <a:latin typeface="Taipei Sans TC Beta" pitchFamily="2" charset="-120"/>
              <a:ea typeface="Taipei Sans TC Beta" pitchFamily="2" charset="-120"/>
            </a:endParaRPr>
          </a:p>
          <a:p>
            <a:r>
              <a:rPr lang="zh-TW" altLang="zh-TW" sz="1400" dirty="0">
                <a:latin typeface="Taipei Sans TC Beta" pitchFamily="2" charset="-120"/>
                <a:ea typeface="Taipei Sans TC Beta" pitchFamily="2" charset="-120"/>
              </a:rPr>
              <a:t>布蘭登大學所在的布蘭登市毗鄰國際和平公園和美國邊境，是一座鮮花遍地的美麗城市。阿西尼龐河蜿蜒的河岸上風光旖旎，高爾夫球場、無數的公園、蔓延數英里的步行道、自行車道，冬季滑雪雪徑和旅遊資訊中心，處處體現著這座城市以人為本的宗旨。</a:t>
            </a:r>
            <a:r>
              <a:rPr lang="en-US" altLang="zh-TW" sz="1400" dirty="0">
                <a:latin typeface="Taipei Sans TC Beta" pitchFamily="2" charset="-120"/>
                <a:ea typeface="Taipei Sans TC Beta" pitchFamily="2" charset="-120"/>
              </a:rPr>
              <a:t> </a:t>
            </a:r>
            <a:endParaRPr lang="zh-TW" altLang="zh-TW" sz="1400" dirty="0">
              <a:latin typeface="Taipei Sans TC Beta" pitchFamily="2" charset="-120"/>
              <a:ea typeface="Taipei Sans TC Beta" pitchFamily="2" charset="-120"/>
            </a:endParaRPr>
          </a:p>
        </p:txBody>
      </p:sp>
      <p:sp>
        <p:nvSpPr>
          <p:cNvPr id="6" name="矩形 5"/>
          <p:cNvSpPr/>
          <p:nvPr/>
        </p:nvSpPr>
        <p:spPr>
          <a:xfrm>
            <a:off x="5679151" y="405867"/>
            <a:ext cx="2866490" cy="707886"/>
          </a:xfrm>
          <a:prstGeom prst="rect">
            <a:avLst/>
          </a:prstGeom>
        </p:spPr>
        <p:txBody>
          <a:bodyPr wrap="none">
            <a:spAutoFit/>
          </a:bodyPr>
          <a:lstStyle/>
          <a:p>
            <a:r>
              <a:rPr lang="zh-TW" altLang="en-US" sz="4000" b="1" dirty="0">
                <a:solidFill>
                  <a:schemeClr val="tx2">
                    <a:lumMod val="75000"/>
                  </a:schemeClr>
                </a:solidFill>
                <a:latin typeface="Taipei Sans TC Beta" pitchFamily="2" charset="-120"/>
                <a:ea typeface="Taipei Sans TC Beta" pitchFamily="2" charset="-120"/>
              </a:rPr>
              <a:t>布蘭登大學 </a:t>
            </a:r>
            <a:endParaRPr lang="zh-TW" altLang="en-US" sz="4000" dirty="0">
              <a:solidFill>
                <a:schemeClr val="tx2">
                  <a:lumMod val="75000"/>
                </a:schemeClr>
              </a:solidFill>
              <a:latin typeface="Taipei Sans TC Beta" pitchFamily="2" charset="-120"/>
              <a:ea typeface="Taipei Sans TC Beta" pitchFamily="2" charset="-120"/>
            </a:endParaRPr>
          </a:p>
        </p:txBody>
      </p:sp>
      <p:sp>
        <p:nvSpPr>
          <p:cNvPr id="9" name="矩形 8"/>
          <p:cNvSpPr/>
          <p:nvPr/>
        </p:nvSpPr>
        <p:spPr>
          <a:xfrm>
            <a:off x="308423" y="2132856"/>
            <a:ext cx="2185404" cy="2092881"/>
          </a:xfrm>
          <a:prstGeom prst="rect">
            <a:avLst/>
          </a:prstGeom>
        </p:spPr>
        <p:txBody>
          <a:bodyPr wrap="square">
            <a:spAutoFit/>
          </a:bodyPr>
          <a:lstStyle/>
          <a:p>
            <a:r>
              <a:rPr lang="en-US" altLang="zh-TW" sz="2000" dirty="0" smtClean="0">
                <a:latin typeface="Palatino Linotype" panose="02040502050505030304" pitchFamily="18" charset="0"/>
                <a:ea typeface="標楷體" panose="03000509000000000000" pitchFamily="65" charset="-120"/>
                <a:cs typeface="Times New Roman" panose="02020603050405020304" pitchFamily="18" charset="0"/>
              </a:rPr>
              <a:t>BU</a:t>
            </a:r>
            <a:r>
              <a:rPr lang="zh-TW" altLang="en-US" sz="2000" dirty="0" smtClean="0">
                <a:latin typeface="Palatino Linotype" panose="02040502050505030304" pitchFamily="18" charset="0"/>
                <a:ea typeface="標楷體" panose="03000509000000000000" pitchFamily="65" charset="-120"/>
                <a:cs typeface="Times New Roman" panose="02020603050405020304" pitchFamily="18" charset="0"/>
              </a:rPr>
              <a:t>一年</a:t>
            </a:r>
            <a:r>
              <a:rPr lang="zh-TW" altLang="en-US" sz="2000" dirty="0">
                <a:latin typeface="Palatino Linotype" panose="02040502050505030304" pitchFamily="18" charset="0"/>
                <a:ea typeface="標楷體" panose="03000509000000000000" pitchFamily="65" charset="-120"/>
                <a:cs typeface="Times New Roman" panose="02020603050405020304" pitchFamily="18" charset="0"/>
              </a:rPr>
              <a:t>花費約：</a:t>
            </a:r>
            <a:endParaRPr lang="en-US" altLang="zh-TW" sz="2000" dirty="0">
              <a:latin typeface="Palatino Linotype" panose="02040502050505030304" pitchFamily="18" charset="0"/>
              <a:ea typeface="標楷體" panose="03000509000000000000" pitchFamily="65" charset="-120"/>
              <a:cs typeface="Times New Roman" panose="02020603050405020304" pitchFamily="18" charset="0"/>
            </a:endParaRPr>
          </a:p>
          <a:p>
            <a:r>
              <a:rPr lang="en-US" altLang="zh-TW" sz="2000" dirty="0" smtClean="0">
                <a:latin typeface="Palatino Linotype" panose="02040502050505030304" pitchFamily="18" charset="0"/>
                <a:ea typeface="標楷體" panose="03000509000000000000" pitchFamily="65" charset="-120"/>
                <a:cs typeface="Times New Roman" panose="02020603050405020304" pitchFamily="18" charset="0"/>
              </a:rPr>
              <a:t>55-70</a:t>
            </a:r>
            <a:r>
              <a:rPr lang="zh-TW" altLang="en-US" sz="2000" dirty="0">
                <a:latin typeface="Palatino Linotype" panose="02040502050505030304" pitchFamily="18" charset="0"/>
                <a:ea typeface="標楷體" panose="03000509000000000000" pitchFamily="65" charset="-120"/>
                <a:cs typeface="Times New Roman" panose="02020603050405020304" pitchFamily="18" charset="0"/>
              </a:rPr>
              <a:t>萬</a:t>
            </a:r>
            <a:r>
              <a:rPr lang="zh-TW" altLang="en-US" sz="2000" dirty="0" smtClean="0">
                <a:latin typeface="Palatino Linotype" panose="02040502050505030304" pitchFamily="18" charset="0"/>
                <a:ea typeface="標楷體" panose="03000509000000000000" pitchFamily="65" charset="-120"/>
                <a:cs typeface="Times New Roman" panose="02020603050405020304" pitchFamily="18" charset="0"/>
              </a:rPr>
              <a:t>台幣</a:t>
            </a:r>
            <a:endParaRPr lang="en-US" altLang="zh-TW" sz="2000" dirty="0" smtClean="0">
              <a:latin typeface="Palatino Linotype" panose="02040502050505030304" pitchFamily="18" charset="0"/>
              <a:ea typeface="標楷體" panose="03000509000000000000" pitchFamily="65" charset="-120"/>
              <a:cs typeface="Times New Roman" panose="02020603050405020304" pitchFamily="18" charset="0"/>
            </a:endParaRPr>
          </a:p>
          <a:p>
            <a:endParaRPr lang="en-US" altLang="zh-TW" sz="2000" dirty="0">
              <a:latin typeface="Palatino Linotype" panose="02040502050505030304" pitchFamily="18" charset="0"/>
              <a:ea typeface="標楷體" panose="03000509000000000000" pitchFamily="65" charset="-120"/>
              <a:cs typeface="Times New Roman" panose="02020603050405020304" pitchFamily="18" charset="0"/>
            </a:endParaRPr>
          </a:p>
          <a:p>
            <a:pPr lvl="0"/>
            <a:r>
              <a:rPr lang="zh-TW" altLang="en-US" sz="1400" dirty="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包含學雜費、機票、個人粗估花費、旅遊費等等 ，但實際花費因姐妹校每年學雜費標準以及個人開銷而異。</a:t>
            </a: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5289" y="435690"/>
            <a:ext cx="2787229" cy="702035"/>
          </a:xfrm>
          <a:prstGeom prst="rect">
            <a:avLst/>
          </a:prstGeom>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760" y="4005064"/>
            <a:ext cx="3456384" cy="2592288"/>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152" y="4005064"/>
            <a:ext cx="3368659" cy="2592288"/>
          </a:xfrm>
          <a:prstGeom prst="rect">
            <a:avLst/>
          </a:prstGeom>
        </p:spPr>
      </p:pic>
    </p:spTree>
    <p:extLst>
      <p:ext uri="{BB962C8B-B14F-4D97-AF65-F5344CB8AC3E}">
        <p14:creationId xmlns:p14="http://schemas.microsoft.com/office/powerpoint/2010/main" val="345362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txBox="1">
            <a:spLocks noGrp="1"/>
          </p:cNvSpPr>
          <p:nvPr>
            <p:ph type="title"/>
          </p:nvPr>
        </p:nvSpPr>
        <p:spPr>
          <a:xfrm>
            <a:off x="332395" y="403921"/>
            <a:ext cx="2172333" cy="1585661"/>
          </a:xfrm>
          <a:prstGeom prst="rect">
            <a:avLst/>
          </a:prstGeom>
          <a:noFill/>
        </p:spPr>
        <p:txBody>
          <a:bodyPr wrap="none" rtlCol="0">
            <a:spAutoFit/>
          </a:bodyPr>
          <a:lstStyle/>
          <a:p>
            <a:r>
              <a:rPr lang="zh-TW" altLang="en-US" sz="2400" b="1" dirty="0" smtClean="0">
                <a:solidFill>
                  <a:schemeClr val="accent2">
                    <a:lumMod val="75000"/>
                  </a:schemeClr>
                </a:solidFill>
                <a:latin typeface="Taipei Sans TC Beta" pitchFamily="2" charset="-120"/>
                <a:ea typeface="Taipei Sans TC Beta" pitchFamily="2" charset="-120"/>
              </a:rPr>
              <a:t>簡稱</a:t>
            </a:r>
            <a:r>
              <a:rPr lang="en-US" altLang="zh-TW" sz="2400" b="1" dirty="0" smtClean="0">
                <a:solidFill>
                  <a:schemeClr val="accent2">
                    <a:lumMod val="75000"/>
                  </a:schemeClr>
                </a:solidFill>
                <a:latin typeface="Taipei Sans TC Beta" pitchFamily="2" charset="-120"/>
                <a:ea typeface="Taipei Sans TC Beta" pitchFamily="2" charset="-120"/>
              </a:rPr>
              <a:t>IUP</a:t>
            </a:r>
            <a:br>
              <a:rPr lang="en-US" altLang="zh-TW" sz="2400" b="1" dirty="0" smtClean="0">
                <a:solidFill>
                  <a:schemeClr val="accent2">
                    <a:lumMod val="75000"/>
                  </a:schemeClr>
                </a:solidFill>
                <a:latin typeface="Taipei Sans TC Beta" pitchFamily="2" charset="-120"/>
                <a:ea typeface="Taipei Sans TC Beta" pitchFamily="2" charset="-120"/>
              </a:rPr>
            </a:br>
            <a:r>
              <a:rPr lang="zh-TW" altLang="en-US" sz="2400" b="1" dirty="0" smtClean="0">
                <a:solidFill>
                  <a:schemeClr val="accent2">
                    <a:lumMod val="75000"/>
                  </a:schemeClr>
                </a:solidFill>
                <a:latin typeface="Taipei Sans TC Beta" pitchFamily="2" charset="-120"/>
                <a:ea typeface="Taipei Sans TC Beta" pitchFamily="2" charset="-120"/>
              </a:rPr>
              <a:t>創校於</a:t>
            </a:r>
            <a:r>
              <a:rPr lang="en-US" altLang="zh-TW" sz="2400" b="1" dirty="0" smtClean="0">
                <a:solidFill>
                  <a:schemeClr val="accent2">
                    <a:lumMod val="75000"/>
                  </a:schemeClr>
                </a:solidFill>
                <a:latin typeface="Taipei Sans TC Beta" pitchFamily="2" charset="-120"/>
                <a:ea typeface="Taipei Sans TC Beta" pitchFamily="2" charset="-120"/>
              </a:rPr>
              <a:t>1875</a:t>
            </a:r>
            <a:r>
              <a:rPr lang="zh-TW" altLang="en-US" sz="2400" b="1" dirty="0" smtClean="0">
                <a:solidFill>
                  <a:schemeClr val="accent2">
                    <a:lumMod val="75000"/>
                  </a:schemeClr>
                </a:solidFill>
                <a:latin typeface="Taipei Sans TC Beta" pitchFamily="2" charset="-120"/>
                <a:ea typeface="Taipei Sans TC Beta" pitchFamily="2" charset="-120"/>
              </a:rPr>
              <a:t>年</a:t>
            </a:r>
            <a:r>
              <a:rPr lang="en-US" altLang="zh-TW" sz="2400" b="1" dirty="0" smtClean="0">
                <a:solidFill>
                  <a:schemeClr val="accent2">
                    <a:lumMod val="75000"/>
                  </a:schemeClr>
                </a:solidFill>
                <a:latin typeface="Taipei Sans TC Beta" pitchFamily="2" charset="-120"/>
                <a:ea typeface="Taipei Sans TC Beta" pitchFamily="2" charset="-120"/>
              </a:rPr>
              <a:t/>
            </a:r>
            <a:br>
              <a:rPr lang="en-US" altLang="zh-TW" sz="2400" b="1" dirty="0" smtClean="0">
                <a:solidFill>
                  <a:schemeClr val="accent2">
                    <a:lumMod val="75000"/>
                  </a:schemeClr>
                </a:solidFill>
                <a:latin typeface="Taipei Sans TC Beta" pitchFamily="2" charset="-120"/>
                <a:ea typeface="Taipei Sans TC Beta" pitchFamily="2" charset="-120"/>
              </a:rPr>
            </a:br>
            <a:r>
              <a:rPr lang="zh-TW" altLang="en-US" sz="2400" b="1" dirty="0" smtClean="0">
                <a:solidFill>
                  <a:schemeClr val="accent2">
                    <a:lumMod val="75000"/>
                  </a:schemeClr>
                </a:solidFill>
                <a:latin typeface="Taipei Sans TC Beta" pitchFamily="2" charset="-120"/>
                <a:ea typeface="Taipei Sans TC Beta" pitchFamily="2" charset="-120"/>
              </a:rPr>
              <a:t>位於美國東岸</a:t>
            </a:r>
            <a:r>
              <a:rPr lang="en-US" altLang="zh-TW" sz="2400" b="1" dirty="0" smtClean="0">
                <a:solidFill>
                  <a:schemeClr val="accent2">
                    <a:lumMod val="75000"/>
                  </a:schemeClr>
                </a:solidFill>
                <a:latin typeface="Taipei Sans TC Beta" pitchFamily="2" charset="-120"/>
                <a:ea typeface="Taipei Sans TC Beta" pitchFamily="2" charset="-120"/>
              </a:rPr>
              <a:t/>
            </a:r>
            <a:br>
              <a:rPr lang="en-US" altLang="zh-TW" sz="2400" b="1" dirty="0" smtClean="0">
                <a:solidFill>
                  <a:schemeClr val="accent2">
                    <a:lumMod val="75000"/>
                  </a:schemeClr>
                </a:solidFill>
                <a:latin typeface="Taipei Sans TC Beta" pitchFamily="2" charset="-120"/>
                <a:ea typeface="Taipei Sans TC Beta" pitchFamily="2" charset="-120"/>
              </a:rPr>
            </a:br>
            <a:r>
              <a:rPr lang="zh-TW" altLang="en-US" sz="2400" b="1" dirty="0" smtClean="0">
                <a:solidFill>
                  <a:schemeClr val="accent2">
                    <a:lumMod val="75000"/>
                  </a:schemeClr>
                </a:solidFill>
                <a:latin typeface="Taipei Sans TC Beta" pitchFamily="2" charset="-120"/>
                <a:ea typeface="Taipei Sans TC Beta" pitchFamily="2" charset="-120"/>
              </a:rPr>
              <a:t>賓州西南方</a:t>
            </a:r>
            <a:endParaRPr lang="zh-TW" altLang="en-US" sz="2400" b="1" dirty="0">
              <a:solidFill>
                <a:schemeClr val="accent2">
                  <a:lumMod val="75000"/>
                </a:schemeClr>
              </a:solidFill>
              <a:latin typeface="Taipei Sans TC Beta" pitchFamily="2" charset="-120"/>
              <a:ea typeface="Taipei Sans TC Beta" pitchFamily="2" charset="-120"/>
            </a:endParaRPr>
          </a:p>
        </p:txBody>
      </p:sp>
      <p:sp>
        <p:nvSpPr>
          <p:cNvPr id="6" name="矩形 5"/>
          <p:cNvSpPr/>
          <p:nvPr/>
        </p:nvSpPr>
        <p:spPr>
          <a:xfrm>
            <a:off x="5033241" y="405327"/>
            <a:ext cx="4288353" cy="707886"/>
          </a:xfrm>
          <a:prstGeom prst="rect">
            <a:avLst/>
          </a:prstGeom>
        </p:spPr>
        <p:txBody>
          <a:bodyPr wrap="none">
            <a:spAutoFit/>
          </a:bodyPr>
          <a:lstStyle/>
          <a:p>
            <a:r>
              <a:rPr lang="zh-TW" altLang="en-US" sz="4000" b="1" dirty="0">
                <a:solidFill>
                  <a:schemeClr val="accent2">
                    <a:lumMod val="75000"/>
                  </a:schemeClr>
                </a:solidFill>
                <a:latin typeface="Taipei Sans TC Beta" pitchFamily="2" charset="-120"/>
                <a:ea typeface="Taipei Sans TC Beta" pitchFamily="2" charset="-120"/>
              </a:rPr>
              <a:t>賓州印第安那大學</a:t>
            </a:r>
            <a:endParaRPr lang="zh-TW" altLang="en-US" sz="4000" dirty="0">
              <a:latin typeface="Taipei Sans TC Beta" pitchFamily="2" charset="-120"/>
              <a:ea typeface="Taipei Sans TC Beta" pitchFamily="2" charset="-120"/>
            </a:endParaRPr>
          </a:p>
        </p:txBody>
      </p:sp>
      <p:sp>
        <p:nvSpPr>
          <p:cNvPr id="8" name="文字方塊 7"/>
          <p:cNvSpPr txBox="1"/>
          <p:nvPr/>
        </p:nvSpPr>
        <p:spPr>
          <a:xfrm>
            <a:off x="2649341" y="1411061"/>
            <a:ext cx="6768752" cy="3323987"/>
          </a:xfrm>
          <a:prstGeom prst="rect">
            <a:avLst/>
          </a:prstGeom>
          <a:noFill/>
        </p:spPr>
        <p:txBody>
          <a:bodyPr wrap="square" rtlCol="0">
            <a:spAutoFit/>
          </a:bodyPr>
          <a:lstStyle/>
          <a:p>
            <a:r>
              <a:rPr lang="zh-TW" altLang="zh-TW" sz="1400" dirty="0" smtClean="0">
                <a:latin typeface="Taipei Sans TC Beta" pitchFamily="2" charset="-120"/>
                <a:ea typeface="Taipei Sans TC Beta" pitchFamily="2" charset="-120"/>
              </a:rPr>
              <a:t>創立</a:t>
            </a:r>
            <a:r>
              <a:rPr lang="zh-TW" altLang="zh-TW" sz="1400" dirty="0">
                <a:latin typeface="Taipei Sans TC Beta" pitchFamily="2" charset="-120"/>
                <a:ea typeface="Taipei Sans TC Beta" pitchFamily="2" charset="-120"/>
              </a:rPr>
              <a:t>於</a:t>
            </a:r>
            <a:r>
              <a:rPr lang="en-US" altLang="zh-TW" sz="1400" dirty="0">
                <a:latin typeface="Taipei Sans TC Beta" pitchFamily="2" charset="-120"/>
                <a:ea typeface="Taipei Sans TC Beta" pitchFamily="2" charset="-120"/>
              </a:rPr>
              <a:t>1875</a:t>
            </a:r>
            <a:r>
              <a:rPr lang="zh-TW" altLang="zh-TW" sz="1400" dirty="0">
                <a:latin typeface="Taipei Sans TC Beta" pitchFamily="2" charset="-120"/>
                <a:ea typeface="Taipei Sans TC Beta" pitchFamily="2" charset="-120"/>
              </a:rPr>
              <a:t>年，其擁有三個校區分布在賓州，主校區座落於美國賓州匹茲堡</a:t>
            </a:r>
            <a:r>
              <a:rPr lang="en-US" altLang="zh-TW" sz="1400" dirty="0">
                <a:latin typeface="Taipei Sans TC Beta" pitchFamily="2" charset="-120"/>
                <a:ea typeface="Taipei Sans TC Beta" pitchFamily="2" charset="-120"/>
              </a:rPr>
              <a:t>(Pittsburgh)</a:t>
            </a:r>
            <a:r>
              <a:rPr lang="zh-TW" altLang="zh-TW" sz="1400" dirty="0">
                <a:latin typeface="Taipei Sans TC Beta" pitchFamily="2" charset="-120"/>
                <a:ea typeface="Taipei Sans TC Beta" pitchFamily="2" charset="-120"/>
              </a:rPr>
              <a:t>的東南方，是一所聲望卓越、建校歷史悠久，並納入賓州州立高等教育系統</a:t>
            </a:r>
            <a:r>
              <a:rPr lang="en-US" altLang="zh-TW" sz="1400" dirty="0">
                <a:latin typeface="Taipei Sans TC Beta" pitchFamily="2" charset="-120"/>
                <a:ea typeface="Taipei Sans TC Beta" pitchFamily="2" charset="-120"/>
              </a:rPr>
              <a:t> (</a:t>
            </a:r>
            <a:r>
              <a:rPr lang="en-US" altLang="zh-TW" sz="1400" dirty="0" smtClean="0">
                <a:latin typeface="Taipei Sans TC Beta" pitchFamily="2" charset="-120"/>
                <a:ea typeface="Taipei Sans TC Beta" pitchFamily="2" charset="-120"/>
              </a:rPr>
              <a:t>Pennsylvania‘s </a:t>
            </a:r>
            <a:r>
              <a:rPr lang="en-US" altLang="zh-TW" sz="1400" dirty="0">
                <a:latin typeface="Taipei Sans TC Beta" pitchFamily="2" charset="-120"/>
                <a:ea typeface="Taipei Sans TC Beta" pitchFamily="2" charset="-120"/>
              </a:rPr>
              <a:t>State System of Higher Education)</a:t>
            </a:r>
            <a:r>
              <a:rPr lang="zh-TW" altLang="zh-TW" sz="1400" dirty="0">
                <a:latin typeface="Taipei Sans TC Beta" pitchFamily="2" charset="-120"/>
                <a:ea typeface="Taipei Sans TC Beta" pitchFamily="2" charset="-120"/>
              </a:rPr>
              <a:t>的州立大型大學。現有學生超過</a:t>
            </a:r>
            <a:r>
              <a:rPr lang="en-US" altLang="zh-TW" sz="1400" dirty="0">
                <a:latin typeface="Taipei Sans TC Beta" pitchFamily="2" charset="-120"/>
                <a:ea typeface="Taipei Sans TC Beta" pitchFamily="2" charset="-120"/>
              </a:rPr>
              <a:t>13000</a:t>
            </a:r>
            <a:r>
              <a:rPr lang="zh-TW" altLang="zh-TW" sz="1400" dirty="0">
                <a:latin typeface="Taipei Sans TC Beta" pitchFamily="2" charset="-120"/>
                <a:ea typeface="Taipei Sans TC Beta" pitchFamily="2" charset="-120"/>
              </a:rPr>
              <a:t>人，海外生百分比為</a:t>
            </a:r>
            <a:r>
              <a:rPr lang="en-US" altLang="zh-TW" sz="1400" dirty="0">
                <a:latin typeface="Taipei Sans TC Beta" pitchFamily="2" charset="-120"/>
                <a:ea typeface="Taipei Sans TC Beta" pitchFamily="2" charset="-120"/>
              </a:rPr>
              <a:t>5 %</a:t>
            </a:r>
            <a:r>
              <a:rPr lang="zh-TW" altLang="zh-TW" sz="1400" dirty="0">
                <a:latin typeface="Taipei Sans TC Beta" pitchFamily="2" charset="-120"/>
                <a:ea typeface="Taipei Sans TC Beta" pitchFamily="2" charset="-120"/>
              </a:rPr>
              <a:t>，其師生比為</a:t>
            </a:r>
            <a:r>
              <a:rPr lang="en-US" altLang="zh-TW" sz="1400" dirty="0">
                <a:latin typeface="Taipei Sans TC Beta" pitchFamily="2" charset="-120"/>
                <a:ea typeface="Taipei Sans TC Beta" pitchFamily="2" charset="-120"/>
              </a:rPr>
              <a:t>19</a:t>
            </a:r>
            <a:r>
              <a:rPr lang="zh-TW" altLang="zh-TW" sz="1400" dirty="0">
                <a:latin typeface="Taipei Sans TC Beta" pitchFamily="2" charset="-120"/>
                <a:ea typeface="Taipei Sans TC Beta" pitchFamily="2" charset="-120"/>
              </a:rPr>
              <a:t>比</a:t>
            </a:r>
            <a:r>
              <a:rPr lang="en-US" altLang="zh-TW" sz="1400" dirty="0" smtClean="0">
                <a:latin typeface="Taipei Sans TC Beta" pitchFamily="2" charset="-120"/>
                <a:ea typeface="Taipei Sans TC Beta" pitchFamily="2" charset="-120"/>
              </a:rPr>
              <a:t>1</a:t>
            </a:r>
            <a:r>
              <a:rPr lang="zh-TW" altLang="en-US" sz="1400" dirty="0" smtClean="0">
                <a:latin typeface="Taipei Sans TC Beta" pitchFamily="2" charset="-120"/>
                <a:ea typeface="Taipei Sans TC Beta" pitchFamily="2" charset="-120"/>
              </a:rPr>
              <a:t>。</a:t>
            </a:r>
            <a:r>
              <a:rPr lang="zh-TW" altLang="zh-TW" sz="1400" dirty="0" smtClean="0">
                <a:latin typeface="Taipei Sans TC Beta" pitchFamily="2" charset="-120"/>
                <a:ea typeface="Taipei Sans TC Beta" pitchFamily="2" charset="-120"/>
              </a:rPr>
              <a:t>校</a:t>
            </a:r>
            <a:r>
              <a:rPr lang="zh-TW" altLang="zh-TW" sz="1400" dirty="0">
                <a:latin typeface="Taipei Sans TC Beta" pitchFamily="2" charset="-120"/>
                <a:ea typeface="Taipei Sans TC Beta" pitchFamily="2" charset="-120"/>
              </a:rPr>
              <a:t>內課程選擇種類多，各系的課程也都提供基礎課，因此不用擔心課程會過於艱澀</a:t>
            </a:r>
            <a:r>
              <a:rPr lang="zh-TW" altLang="zh-TW" sz="1400" dirty="0" smtClean="0">
                <a:latin typeface="Taipei Sans TC Beta" pitchFamily="2" charset="-120"/>
                <a:ea typeface="Taipei Sans TC Beta" pitchFamily="2" charset="-120"/>
              </a:rPr>
              <a:t>。課程</a:t>
            </a:r>
            <a:r>
              <a:rPr lang="zh-TW" altLang="zh-TW" sz="1400" dirty="0">
                <a:latin typeface="Taipei Sans TC Beta" pitchFamily="2" charset="-120"/>
                <a:ea typeface="Taipei Sans TC Beta" pitchFamily="2" charset="-120"/>
              </a:rPr>
              <a:t>多半採小班制教學，因此有很多機會和同學及教授互動</a:t>
            </a:r>
            <a:r>
              <a:rPr lang="zh-TW" altLang="zh-TW" sz="1400" dirty="0" smtClean="0">
                <a:latin typeface="Taipei Sans TC Beta" pitchFamily="2" charset="-120"/>
                <a:ea typeface="Taipei Sans TC Beta" pitchFamily="2" charset="-120"/>
              </a:rPr>
              <a:t>。</a:t>
            </a:r>
            <a:endParaRPr lang="en-US" altLang="zh-TW" sz="1400" dirty="0" smtClean="0">
              <a:latin typeface="Taipei Sans TC Beta" pitchFamily="2" charset="-120"/>
              <a:ea typeface="Taipei Sans TC Beta" pitchFamily="2" charset="-120"/>
            </a:endParaRPr>
          </a:p>
          <a:p>
            <a:endParaRPr lang="zh-TW" altLang="zh-TW" sz="1400" dirty="0">
              <a:latin typeface="Taipei Sans TC Beta" pitchFamily="2" charset="-120"/>
              <a:ea typeface="Taipei Sans TC Beta" pitchFamily="2" charset="-120"/>
            </a:endParaRPr>
          </a:p>
          <a:p>
            <a:r>
              <a:rPr lang="zh-TW" altLang="zh-TW" sz="1400" dirty="0">
                <a:latin typeface="Taipei Sans TC Beta" pitchFamily="2" charset="-120"/>
                <a:ea typeface="Taipei Sans TC Beta" pitchFamily="2" charset="-120"/>
              </a:rPr>
              <a:t>校園廣大環境優美，校內甚至有</a:t>
            </a:r>
            <a:r>
              <a:rPr lang="en-US" altLang="zh-TW" sz="1400" dirty="0">
                <a:latin typeface="Taipei Sans TC Beta" pitchFamily="2" charset="-120"/>
                <a:ea typeface="Taipei Sans TC Beta" pitchFamily="2" charset="-120"/>
              </a:rPr>
              <a:t>shuttle bus</a:t>
            </a:r>
            <a:r>
              <a:rPr lang="zh-TW" altLang="zh-TW" sz="1400" dirty="0">
                <a:latin typeface="Taipei Sans TC Beta" pitchFamily="2" charset="-120"/>
                <a:ea typeface="Taipei Sans TC Beta" pitchFamily="2" charset="-120"/>
              </a:rPr>
              <a:t>接送往返不同建築物，其設備亦非常齊全，擁有完善的健身房、游泳池、宿舍和餐廳，此外，校園中各處都設有</a:t>
            </a:r>
            <a:r>
              <a:rPr lang="en-US" altLang="zh-TW" sz="1400" dirty="0">
                <a:latin typeface="Taipei Sans TC Beta" pitchFamily="2" charset="-120"/>
                <a:ea typeface="Taipei Sans TC Beta" pitchFamily="2" charset="-120"/>
              </a:rPr>
              <a:t>Blue Button</a:t>
            </a:r>
            <a:r>
              <a:rPr lang="zh-TW" altLang="zh-TW" sz="1400" dirty="0">
                <a:latin typeface="Taipei Sans TC Beta" pitchFamily="2" charset="-120"/>
                <a:ea typeface="Taipei Sans TC Beta" pitchFamily="2" charset="-120"/>
              </a:rPr>
              <a:t>以防有任何緊急情況。該校是一個擁有安全、和善的社區且美麗丘陵與秋色楓紅片片環繞的校園</a:t>
            </a:r>
            <a:r>
              <a:rPr lang="zh-TW" altLang="zh-TW" sz="1400" dirty="0" smtClean="0">
                <a:latin typeface="Taipei Sans TC Beta" pitchFamily="2" charset="-120"/>
                <a:ea typeface="Taipei Sans TC Beta" pitchFamily="2" charset="-120"/>
              </a:rPr>
              <a:t>。</a:t>
            </a:r>
            <a:r>
              <a:rPr lang="en-US" altLang="zh-TW" sz="1400" dirty="0" smtClean="0">
                <a:latin typeface="Taipei Sans TC Beta" pitchFamily="2" charset="-120"/>
                <a:ea typeface="Taipei Sans TC Beta" pitchFamily="2" charset="-120"/>
              </a:rPr>
              <a:t>IUP</a:t>
            </a:r>
            <a:r>
              <a:rPr lang="zh-TW" altLang="zh-TW" sz="1400" dirty="0">
                <a:latin typeface="Taipei Sans TC Beta" pitchFamily="2" charset="-120"/>
                <a:ea typeface="Taipei Sans TC Beta" pitchFamily="2" charset="-120"/>
              </a:rPr>
              <a:t>對國際學生非常的照顧，學校的</a:t>
            </a:r>
            <a:r>
              <a:rPr lang="en-US" altLang="zh-TW" sz="1400" dirty="0">
                <a:latin typeface="Taipei Sans TC Beta" pitchFamily="2" charset="-120"/>
                <a:ea typeface="Taipei Sans TC Beta" pitchFamily="2" charset="-120"/>
              </a:rPr>
              <a:t>Office of International Education(OIE)</a:t>
            </a:r>
            <a:r>
              <a:rPr lang="zh-TW" altLang="zh-TW" sz="1400" dirty="0">
                <a:latin typeface="Taipei Sans TC Beta" pitchFamily="2" charset="-120"/>
                <a:ea typeface="Taipei Sans TC Beta" pitchFamily="2" charset="-120"/>
              </a:rPr>
              <a:t>是專門負責處理國際學生事務，協助國際學生的各樣問題。</a:t>
            </a:r>
            <a:r>
              <a:rPr lang="en-US" altLang="zh-TW" sz="1400" dirty="0">
                <a:latin typeface="Taipei Sans TC Beta" pitchFamily="2" charset="-120"/>
                <a:ea typeface="Taipei Sans TC Beta" pitchFamily="2" charset="-120"/>
              </a:rPr>
              <a:t> OIE</a:t>
            </a:r>
            <a:r>
              <a:rPr lang="zh-TW" altLang="zh-TW" sz="1400" dirty="0">
                <a:latin typeface="Taipei Sans TC Beta" pitchFamily="2" charset="-120"/>
                <a:ea typeface="Taipei Sans TC Beta" pitchFamily="2" charset="-120"/>
              </a:rPr>
              <a:t>也定期舉辦精彩的活動讓國際學生參與，在各個不同節慶校內也會有很多活動或派對，讓身在異鄉的國際學生有在家的感覺。</a:t>
            </a:r>
          </a:p>
          <a:p>
            <a:endParaRPr lang="zh-TW" altLang="en-US" sz="1400" dirty="0">
              <a:latin typeface="Taipei Sans TC Beta" pitchFamily="2" charset="-120"/>
              <a:ea typeface="Taipei Sans TC Beta" pitchFamily="2" charset="-120"/>
            </a:endParaRPr>
          </a:p>
        </p:txBody>
      </p:sp>
      <p:sp>
        <p:nvSpPr>
          <p:cNvPr id="9" name="矩形 8"/>
          <p:cNvSpPr/>
          <p:nvPr/>
        </p:nvSpPr>
        <p:spPr>
          <a:xfrm>
            <a:off x="332395" y="2276872"/>
            <a:ext cx="2160240" cy="2092881"/>
          </a:xfrm>
          <a:prstGeom prst="rect">
            <a:avLst/>
          </a:prstGeom>
        </p:spPr>
        <p:txBody>
          <a:bodyPr wrap="square">
            <a:spAutoFit/>
          </a:bodyPr>
          <a:lstStyle/>
          <a:p>
            <a:r>
              <a:rPr lang="en-US" altLang="zh-TW" sz="2000" dirty="0">
                <a:latin typeface="Palatino Linotype" panose="02040502050505030304" pitchFamily="18" charset="0"/>
                <a:ea typeface="標楷體" panose="03000509000000000000" pitchFamily="65" charset="-120"/>
                <a:cs typeface="Times New Roman" panose="02020603050405020304" pitchFamily="18" charset="0"/>
              </a:rPr>
              <a:t>IUP</a:t>
            </a:r>
            <a:r>
              <a:rPr lang="zh-TW" altLang="en-US" sz="2000" dirty="0">
                <a:latin typeface="Palatino Linotype" panose="02040502050505030304" pitchFamily="18" charset="0"/>
                <a:ea typeface="標楷體" panose="03000509000000000000" pitchFamily="65" charset="-120"/>
                <a:cs typeface="Times New Roman" panose="02020603050405020304" pitchFamily="18" charset="0"/>
              </a:rPr>
              <a:t> 一年花費約：</a:t>
            </a:r>
            <a:endParaRPr lang="en-US" altLang="zh-TW" sz="2000" dirty="0">
              <a:latin typeface="Palatino Linotype" panose="02040502050505030304" pitchFamily="18" charset="0"/>
              <a:ea typeface="標楷體" panose="03000509000000000000" pitchFamily="65" charset="-120"/>
              <a:cs typeface="Times New Roman" panose="02020603050405020304" pitchFamily="18" charset="0"/>
            </a:endParaRPr>
          </a:p>
          <a:p>
            <a:r>
              <a:rPr lang="en-US" altLang="zh-TW" sz="2000" dirty="0" smtClean="0">
                <a:latin typeface="Palatino Linotype" panose="02040502050505030304" pitchFamily="18" charset="0"/>
                <a:ea typeface="標楷體" panose="03000509000000000000" pitchFamily="65" charset="-120"/>
                <a:cs typeface="Times New Roman" panose="02020603050405020304" pitchFamily="18" charset="0"/>
              </a:rPr>
              <a:t>100-130</a:t>
            </a:r>
            <a:r>
              <a:rPr lang="zh-TW" altLang="en-US" sz="2000" dirty="0">
                <a:latin typeface="Palatino Linotype" panose="02040502050505030304" pitchFamily="18" charset="0"/>
                <a:ea typeface="標楷體" panose="03000509000000000000" pitchFamily="65" charset="-120"/>
                <a:cs typeface="Times New Roman" panose="02020603050405020304" pitchFamily="18" charset="0"/>
              </a:rPr>
              <a:t>萬台幣</a:t>
            </a:r>
            <a:endParaRPr lang="en-US" altLang="zh-TW" sz="2000" dirty="0">
              <a:latin typeface="Palatino Linotype" panose="02040502050505030304" pitchFamily="18" charset="0"/>
              <a:ea typeface="標楷體" panose="03000509000000000000" pitchFamily="65" charset="-120"/>
              <a:cs typeface="Times New Roman" panose="02020603050405020304" pitchFamily="18" charset="0"/>
            </a:endParaRPr>
          </a:p>
          <a:p>
            <a:endParaRPr lang="en-US" altLang="zh-TW" sz="2000" dirty="0" smtClean="0">
              <a:latin typeface="Palatino Linotype" panose="02040502050505030304" pitchFamily="18" charset="0"/>
              <a:ea typeface="標楷體" panose="03000509000000000000" pitchFamily="65" charset="-120"/>
              <a:cs typeface="Times New Roman" panose="02020603050405020304" pitchFamily="18" charset="0"/>
            </a:endParaRPr>
          </a:p>
          <a:p>
            <a:r>
              <a:rPr lang="zh-TW" altLang="en-US" sz="1400" dirty="0">
                <a:latin typeface="Palatino Linotype" panose="02040502050505030304" pitchFamily="18" charset="0"/>
                <a:ea typeface="標楷體" panose="03000509000000000000" pitchFamily="65" charset="-120"/>
                <a:cs typeface="Times New Roman" panose="02020603050405020304" pitchFamily="18" charset="0"/>
              </a:rPr>
              <a:t>包含學雜費、機票、個人粗估花費、旅遊費等等 ，但實際花費因姐妹校每年學雜費標準以及個人開銷而</a:t>
            </a:r>
            <a:r>
              <a:rPr lang="zh-TW" altLang="en-US" sz="1400" dirty="0" smtClean="0">
                <a:latin typeface="Palatino Linotype" panose="02040502050505030304" pitchFamily="18" charset="0"/>
                <a:ea typeface="標楷體" panose="03000509000000000000" pitchFamily="65" charset="-120"/>
                <a:cs typeface="Times New Roman" panose="02020603050405020304" pitchFamily="18" charset="0"/>
              </a:rPr>
              <a:t>異。</a:t>
            </a:r>
            <a:endParaRPr lang="zh-TW" altLang="en-US" sz="1400" dirty="0">
              <a:latin typeface="Palatino Linotype" panose="02040502050505030304" pitchFamily="18" charset="0"/>
              <a:ea typeface="標楷體" panose="03000509000000000000" pitchFamily="65" charset="-120"/>
              <a:cs typeface="Times New Roman" panose="02020603050405020304" pitchFamily="18" charset="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594" y="104667"/>
            <a:ext cx="2368873" cy="1306394"/>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920" y="4509120"/>
            <a:ext cx="3024336" cy="2267229"/>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264" y="4283453"/>
            <a:ext cx="2492896" cy="2492896"/>
          </a:xfrm>
          <a:prstGeom prst="rect">
            <a:avLst/>
          </a:prstGeom>
        </p:spPr>
      </p:pic>
    </p:spTree>
    <p:extLst>
      <p:ext uri="{BB962C8B-B14F-4D97-AF65-F5344CB8AC3E}">
        <p14:creationId xmlns:p14="http://schemas.microsoft.com/office/powerpoint/2010/main" val="3894452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69024" y="183760"/>
            <a:ext cx="3775393" cy="707886"/>
          </a:xfrm>
          <a:prstGeom prst="rect">
            <a:avLst/>
          </a:prstGeom>
        </p:spPr>
        <p:txBody>
          <a:bodyPr wrap="none">
            <a:spAutoFit/>
          </a:bodyPr>
          <a:lstStyle/>
          <a:p>
            <a:r>
              <a:rPr lang="zh-TW" altLang="en-US" sz="4000" b="1" dirty="0">
                <a:solidFill>
                  <a:srgbClr val="7030A0"/>
                </a:solidFill>
                <a:latin typeface="Taipei Sans TC Beta" pitchFamily="2" charset="-120"/>
                <a:ea typeface="Taipei Sans TC Beta" pitchFamily="2" charset="-120"/>
              </a:rPr>
              <a:t>維諾那州立</a:t>
            </a:r>
            <a:r>
              <a:rPr lang="zh-TW" altLang="en-US" sz="4000" b="1" dirty="0" smtClean="0">
                <a:solidFill>
                  <a:srgbClr val="7030A0"/>
                </a:solidFill>
                <a:latin typeface="Taipei Sans TC Beta" pitchFamily="2" charset="-120"/>
                <a:ea typeface="Taipei Sans TC Beta" pitchFamily="2" charset="-120"/>
              </a:rPr>
              <a:t>大學</a:t>
            </a:r>
            <a:endParaRPr lang="en-US" altLang="zh-TW" sz="4000" b="1" dirty="0">
              <a:solidFill>
                <a:srgbClr val="7030A0"/>
              </a:solidFill>
              <a:latin typeface="Taipei Sans TC Beta" pitchFamily="2" charset="-120"/>
              <a:ea typeface="Taipei Sans TC Beta" pitchFamily="2" charset="-120"/>
            </a:endParaRPr>
          </a:p>
        </p:txBody>
      </p:sp>
      <p:sp>
        <p:nvSpPr>
          <p:cNvPr id="6" name="矩形 5"/>
          <p:cNvSpPr/>
          <p:nvPr/>
        </p:nvSpPr>
        <p:spPr>
          <a:xfrm>
            <a:off x="272480" y="422618"/>
            <a:ext cx="2339102" cy="1938992"/>
          </a:xfrm>
          <a:prstGeom prst="rect">
            <a:avLst/>
          </a:prstGeom>
        </p:spPr>
        <p:txBody>
          <a:bodyPr wrap="none">
            <a:spAutoFit/>
          </a:bodyPr>
          <a:lstStyle/>
          <a:p>
            <a:r>
              <a:rPr lang="zh-TW" altLang="en-US" sz="2400" b="1" dirty="0" smtClean="0">
                <a:solidFill>
                  <a:srgbClr val="7030A0"/>
                </a:solidFill>
                <a:latin typeface="Taipei Sans TC Beta" pitchFamily="2" charset="-120"/>
                <a:ea typeface="Taipei Sans TC Beta" pitchFamily="2" charset="-120"/>
              </a:rPr>
              <a:t>簡稱</a:t>
            </a:r>
            <a:r>
              <a:rPr lang="en-US" altLang="zh-TW" sz="2400" b="1" dirty="0" smtClean="0">
                <a:solidFill>
                  <a:srgbClr val="7030A0"/>
                </a:solidFill>
                <a:latin typeface="Taipei Sans TC Beta" pitchFamily="2" charset="-120"/>
                <a:ea typeface="Taipei Sans TC Beta" pitchFamily="2" charset="-120"/>
              </a:rPr>
              <a:t>WSU</a:t>
            </a:r>
          </a:p>
          <a:p>
            <a:r>
              <a:rPr lang="zh-TW" altLang="en-US" sz="2400" b="1" dirty="0">
                <a:solidFill>
                  <a:srgbClr val="7030A0"/>
                </a:solidFill>
                <a:latin typeface="Taipei Sans TC Beta" pitchFamily="2" charset="-120"/>
                <a:ea typeface="Taipei Sans TC Beta" pitchFamily="2" charset="-120"/>
              </a:rPr>
              <a:t>創立</a:t>
            </a:r>
            <a:r>
              <a:rPr lang="zh-TW" altLang="en-US" sz="2400" b="1" dirty="0" smtClean="0">
                <a:solidFill>
                  <a:srgbClr val="7030A0"/>
                </a:solidFill>
                <a:latin typeface="Taipei Sans TC Beta" pitchFamily="2" charset="-120"/>
                <a:ea typeface="Taipei Sans TC Beta" pitchFamily="2" charset="-120"/>
              </a:rPr>
              <a:t>於</a:t>
            </a:r>
            <a:r>
              <a:rPr lang="en-US" altLang="zh-TW" sz="2400" b="1" dirty="0" smtClean="0">
                <a:solidFill>
                  <a:srgbClr val="7030A0"/>
                </a:solidFill>
                <a:latin typeface="Taipei Sans TC Beta" pitchFamily="2" charset="-120"/>
                <a:ea typeface="Taipei Sans TC Beta" pitchFamily="2" charset="-120"/>
              </a:rPr>
              <a:t>1885</a:t>
            </a:r>
            <a:r>
              <a:rPr lang="zh-TW" altLang="en-US" sz="2400" b="1" dirty="0" smtClean="0">
                <a:solidFill>
                  <a:srgbClr val="7030A0"/>
                </a:solidFill>
                <a:latin typeface="Taipei Sans TC Beta" pitchFamily="2" charset="-120"/>
                <a:ea typeface="Taipei Sans TC Beta" pitchFamily="2" charset="-120"/>
              </a:rPr>
              <a:t>年</a:t>
            </a:r>
            <a:endParaRPr lang="en-US" altLang="zh-TW" sz="2400" b="1" dirty="0" smtClean="0">
              <a:solidFill>
                <a:srgbClr val="7030A0"/>
              </a:solidFill>
              <a:latin typeface="Taipei Sans TC Beta" pitchFamily="2" charset="-120"/>
              <a:ea typeface="Taipei Sans TC Beta" pitchFamily="2" charset="-120"/>
            </a:endParaRPr>
          </a:p>
          <a:p>
            <a:r>
              <a:rPr lang="zh-TW" altLang="en-US" sz="2400" b="1" dirty="0" smtClean="0">
                <a:solidFill>
                  <a:srgbClr val="7030A0"/>
                </a:solidFill>
                <a:latin typeface="Taipei Sans TC Beta" pitchFamily="2" charset="-120"/>
                <a:ea typeface="Taipei Sans TC Beta" pitchFamily="2" charset="-120"/>
              </a:rPr>
              <a:t>位於美國中西部</a:t>
            </a:r>
            <a:endParaRPr lang="en-US" altLang="zh-TW" sz="2400" b="1" dirty="0" smtClean="0">
              <a:solidFill>
                <a:srgbClr val="7030A0"/>
              </a:solidFill>
              <a:latin typeface="Taipei Sans TC Beta" pitchFamily="2" charset="-120"/>
              <a:ea typeface="Taipei Sans TC Beta" pitchFamily="2" charset="-120"/>
            </a:endParaRPr>
          </a:p>
          <a:p>
            <a:r>
              <a:rPr lang="zh-TW" altLang="en-US" sz="2400" b="1" dirty="0" smtClean="0">
                <a:solidFill>
                  <a:srgbClr val="7030A0"/>
                </a:solidFill>
                <a:latin typeface="Taipei Sans TC Beta" pitchFamily="2" charset="-120"/>
                <a:ea typeface="Taipei Sans TC Beta" pitchFamily="2" charset="-120"/>
              </a:rPr>
              <a:t>明</a:t>
            </a:r>
            <a:r>
              <a:rPr lang="zh-TW" altLang="en-US" sz="2400" b="1" dirty="0">
                <a:solidFill>
                  <a:srgbClr val="7030A0"/>
                </a:solidFill>
                <a:latin typeface="Taipei Sans TC Beta" pitchFamily="2" charset="-120"/>
                <a:ea typeface="Taipei Sans TC Beta" pitchFamily="2" charset="-120"/>
              </a:rPr>
              <a:t>尼蘇達州</a:t>
            </a:r>
            <a:r>
              <a:rPr lang="zh-TW" altLang="en-US" sz="2400" b="1" dirty="0" smtClean="0">
                <a:solidFill>
                  <a:srgbClr val="7030A0"/>
                </a:solidFill>
                <a:latin typeface="Taipei Sans TC Beta" pitchFamily="2" charset="-120"/>
                <a:ea typeface="Taipei Sans TC Beta" pitchFamily="2" charset="-120"/>
              </a:rPr>
              <a:t>東南</a:t>
            </a:r>
            <a:endParaRPr lang="en-US" altLang="zh-TW" sz="2400" b="1" dirty="0" smtClean="0">
              <a:solidFill>
                <a:srgbClr val="7030A0"/>
              </a:solidFill>
              <a:latin typeface="Taipei Sans TC Beta" pitchFamily="2" charset="-120"/>
              <a:ea typeface="Taipei Sans TC Beta" pitchFamily="2" charset="-120"/>
            </a:endParaRPr>
          </a:p>
          <a:p>
            <a:r>
              <a:rPr lang="zh-TW" altLang="en-US" sz="2400" b="1" dirty="0" smtClean="0">
                <a:solidFill>
                  <a:srgbClr val="7030A0"/>
                </a:solidFill>
                <a:latin typeface="Taipei Sans TC Beta" pitchFamily="2" charset="-120"/>
                <a:ea typeface="Taipei Sans TC Beta" pitchFamily="2" charset="-120"/>
              </a:rPr>
              <a:t>方</a:t>
            </a:r>
            <a:endParaRPr lang="zh-TW" altLang="en-US" sz="2400" b="1" dirty="0">
              <a:solidFill>
                <a:srgbClr val="7030A0"/>
              </a:solidFill>
              <a:latin typeface="Taipei Sans TC Beta" pitchFamily="2" charset="-120"/>
              <a:ea typeface="Taipei Sans TC Beta" pitchFamily="2" charset="-120"/>
            </a:endParaRPr>
          </a:p>
        </p:txBody>
      </p:sp>
      <p:sp>
        <p:nvSpPr>
          <p:cNvPr id="7" name="矩形 6"/>
          <p:cNvSpPr/>
          <p:nvPr/>
        </p:nvSpPr>
        <p:spPr>
          <a:xfrm>
            <a:off x="2716836" y="891646"/>
            <a:ext cx="6769466" cy="3754874"/>
          </a:xfrm>
          <a:prstGeom prst="rect">
            <a:avLst/>
          </a:prstGeom>
        </p:spPr>
        <p:txBody>
          <a:bodyPr wrap="square">
            <a:spAutoFit/>
          </a:bodyPr>
          <a:lstStyle/>
          <a:p>
            <a:pPr fontAlgn="t"/>
            <a:r>
              <a:rPr lang="zh-TW" altLang="zh-TW" sz="1400" dirty="0" smtClean="0">
                <a:latin typeface="Taipei Sans TC Beta" pitchFamily="2" charset="-120"/>
                <a:ea typeface="Taipei Sans TC Beta" pitchFamily="2" charset="-120"/>
              </a:rPr>
              <a:t>全</a:t>
            </a:r>
            <a:r>
              <a:rPr lang="zh-TW" altLang="zh-TW" sz="1400" dirty="0">
                <a:latin typeface="Taipei Sans TC Beta" pitchFamily="2" charset="-120"/>
                <a:ea typeface="Taipei Sans TC Beta" pitchFamily="2" charset="-120"/>
              </a:rPr>
              <a:t>校學生約</a:t>
            </a:r>
            <a:r>
              <a:rPr lang="en-US" altLang="zh-TW" sz="1400" dirty="0">
                <a:latin typeface="Taipei Sans TC Beta" pitchFamily="2" charset="-120"/>
                <a:ea typeface="Taipei Sans TC Beta" pitchFamily="2" charset="-120"/>
              </a:rPr>
              <a:t>7300</a:t>
            </a:r>
            <a:r>
              <a:rPr lang="zh-TW" altLang="zh-TW" sz="1400" dirty="0">
                <a:latin typeface="Taipei Sans TC Beta" pitchFamily="2" charset="-120"/>
                <a:ea typeface="Taipei Sans TC Beta" pitchFamily="2" charset="-120"/>
              </a:rPr>
              <a:t>人，其中有</a:t>
            </a:r>
            <a:r>
              <a:rPr lang="en-US" altLang="zh-TW" sz="1400" dirty="0">
                <a:latin typeface="Taipei Sans TC Beta" pitchFamily="2" charset="-120"/>
                <a:ea typeface="Taipei Sans TC Beta" pitchFamily="2" charset="-120"/>
              </a:rPr>
              <a:t>300</a:t>
            </a:r>
            <a:r>
              <a:rPr lang="zh-TW" altLang="zh-TW" sz="1400" dirty="0">
                <a:latin typeface="Taipei Sans TC Beta" pitchFamily="2" charset="-120"/>
                <a:ea typeface="Taipei Sans TC Beta" pitchFamily="2" charset="-120"/>
              </a:rPr>
              <a:t>名國際學生，分別來自世界各國</a:t>
            </a:r>
            <a:r>
              <a:rPr lang="en-US" altLang="zh-TW" sz="1400" dirty="0">
                <a:latin typeface="Taipei Sans TC Beta" pitchFamily="2" charset="-120"/>
                <a:ea typeface="Taipei Sans TC Beta" pitchFamily="2" charset="-120"/>
              </a:rPr>
              <a:t>44</a:t>
            </a:r>
            <a:r>
              <a:rPr lang="zh-TW" altLang="zh-TW" sz="1400" dirty="0">
                <a:latin typeface="Taipei Sans TC Beta" pitchFamily="2" charset="-120"/>
                <a:ea typeface="Taipei Sans TC Beta" pitchFamily="2" charset="-120"/>
              </a:rPr>
              <a:t>個不同的地區。該校花了很多的人力、物力在學生的課業輔導和生活輔導，是個風光明媚，優雅寧靜的讀書環境。維諾納州立大學位於明尼蘇達州，是個千島湖之州，學校旁有兩個超大的維諾納湖，風景非常的漂亮，是個非常適合念書的地方，沒有都市的喧囂，只有波光閃閃的湖水伴著你讀書</a:t>
            </a:r>
            <a:r>
              <a:rPr lang="zh-TW" altLang="zh-TW" sz="1400" dirty="0" smtClean="0">
                <a:latin typeface="Taipei Sans TC Beta" pitchFamily="2" charset="-120"/>
                <a:ea typeface="Taipei Sans TC Beta" pitchFamily="2" charset="-120"/>
              </a:rPr>
              <a:t>。</a:t>
            </a:r>
            <a:endParaRPr lang="en-US" altLang="zh-TW" sz="1400" dirty="0" smtClean="0">
              <a:latin typeface="Taipei Sans TC Beta" pitchFamily="2" charset="-120"/>
              <a:ea typeface="Taipei Sans TC Beta" pitchFamily="2" charset="-120"/>
            </a:endParaRPr>
          </a:p>
          <a:p>
            <a:endParaRPr lang="en-US" altLang="zh-TW" sz="1400" dirty="0">
              <a:latin typeface="Taipei Sans TC Beta" pitchFamily="2" charset="-120"/>
              <a:ea typeface="Taipei Sans TC Beta" pitchFamily="2" charset="-120"/>
            </a:endParaRPr>
          </a:p>
          <a:p>
            <a:r>
              <a:rPr lang="zh-TW" altLang="zh-TW" sz="1400" dirty="0" smtClean="0">
                <a:latin typeface="Taipei Sans TC Beta" pitchFamily="2" charset="-120"/>
                <a:ea typeface="Taipei Sans TC Beta" pitchFamily="2" charset="-120"/>
              </a:rPr>
              <a:t>學校</a:t>
            </a:r>
            <a:r>
              <a:rPr lang="zh-TW" altLang="zh-TW" sz="1400" dirty="0">
                <a:latin typeface="Taipei Sans TC Beta" pitchFamily="2" charset="-120"/>
                <a:ea typeface="Taipei Sans TC Beta" pitchFamily="2" charset="-120"/>
              </a:rPr>
              <a:t>採用小班式教學，師生之間的互動頻繁，老師也可以比較容易掌握學生的學習效果。維諾納州立大學也關注學生在課堂外的經驗學習，因此與周圍社區建立良好的互動網。學校注重學生的審美及道德觀，並引導學生認知成為社區領導人和建立良好公眾形象的重要性。此方面的傳統教育與現代化的管理使維諾納州立大學成為與眾不同的研究學府。這所座落在密西西比河谷美麗山村的</a:t>
            </a:r>
            <a:r>
              <a:rPr lang="zh-TW" altLang="zh-TW" sz="1400" dirty="0" smtClean="0">
                <a:latin typeface="Taipei Sans TC Beta" pitchFamily="2" charset="-120"/>
                <a:ea typeface="Taipei Sans TC Beta" pitchFamily="2" charset="-120"/>
              </a:rPr>
              <a:t>大學共</a:t>
            </a:r>
            <a:r>
              <a:rPr lang="zh-TW" altLang="zh-TW" sz="1400" dirty="0">
                <a:latin typeface="Taipei Sans TC Beta" pitchFamily="2" charset="-120"/>
                <a:ea typeface="Taipei Sans TC Beta" pitchFamily="2" charset="-120"/>
              </a:rPr>
              <a:t>設有</a:t>
            </a:r>
            <a:r>
              <a:rPr lang="en-US" altLang="zh-TW" sz="1400" dirty="0">
                <a:latin typeface="Taipei Sans TC Beta" pitchFamily="2" charset="-120"/>
                <a:ea typeface="Taipei Sans TC Beta" pitchFamily="2" charset="-120"/>
              </a:rPr>
              <a:t>80</a:t>
            </a:r>
            <a:r>
              <a:rPr lang="zh-TW" altLang="zh-TW" sz="1400" dirty="0">
                <a:latin typeface="Taipei Sans TC Beta" pitchFamily="2" charset="-120"/>
                <a:ea typeface="Taipei Sans TC Beta" pitchFamily="2" charset="-120"/>
              </a:rPr>
              <a:t>多個學科領域的學士和碩士學位以及</a:t>
            </a:r>
            <a:r>
              <a:rPr lang="en-US" altLang="zh-TW" sz="1400" dirty="0">
                <a:latin typeface="Taipei Sans TC Beta" pitchFamily="2" charset="-120"/>
                <a:ea typeface="Taipei Sans TC Beta" pitchFamily="2" charset="-120"/>
              </a:rPr>
              <a:t>16</a:t>
            </a:r>
            <a:r>
              <a:rPr lang="zh-TW" altLang="zh-TW" sz="1400" dirty="0">
                <a:latin typeface="Taipei Sans TC Beta" pitchFamily="2" charset="-120"/>
                <a:ea typeface="Taipei Sans TC Beta" pitchFamily="2" charset="-120"/>
              </a:rPr>
              <a:t>個研究生項目</a:t>
            </a:r>
            <a:r>
              <a:rPr lang="zh-TW" altLang="zh-TW" sz="1400" dirty="0" smtClean="0">
                <a:latin typeface="Taipei Sans TC Beta" pitchFamily="2" charset="-120"/>
                <a:ea typeface="Taipei Sans TC Beta" pitchFamily="2" charset="-120"/>
              </a:rPr>
              <a:t>。</a:t>
            </a:r>
            <a:endParaRPr lang="en-US" altLang="zh-TW" sz="1400" dirty="0" smtClean="0">
              <a:latin typeface="Taipei Sans TC Beta" pitchFamily="2" charset="-120"/>
              <a:ea typeface="Taipei Sans TC Beta" pitchFamily="2" charset="-120"/>
            </a:endParaRPr>
          </a:p>
          <a:p>
            <a:endParaRPr lang="zh-TW" altLang="zh-TW" sz="1400" dirty="0">
              <a:latin typeface="Taipei Sans TC Beta" pitchFamily="2" charset="-120"/>
              <a:ea typeface="Taipei Sans TC Beta" pitchFamily="2" charset="-120"/>
            </a:endParaRPr>
          </a:p>
          <a:p>
            <a:r>
              <a:rPr lang="zh-TW" altLang="zh-TW" sz="1400" dirty="0">
                <a:latin typeface="Taipei Sans TC Beta" pitchFamily="2" charset="-120"/>
                <a:ea typeface="Taipei Sans TC Beta" pitchFamily="2" charset="-120"/>
              </a:rPr>
              <a:t>除此之外，學校也很重視學生的國際觀，因此學校都會舉辦國際生的文化交流活動，讓當地的美國學生能夠認識到來自各個不同國家的學生他們的文化。由於維諾納是一個很小的鄉鎮，當地學生很難有機會能夠認識國際的文化，因此學校重視學生國際觀的發展，藉由國際生的文化交流表演來拓展當地美國學生的視野</a:t>
            </a:r>
            <a:r>
              <a:rPr lang="zh-TW" altLang="zh-TW" sz="1400" dirty="0" smtClean="0">
                <a:latin typeface="Taipei Sans TC Beta" pitchFamily="2" charset="-120"/>
                <a:ea typeface="Taipei Sans TC Beta" pitchFamily="2" charset="-120"/>
              </a:rPr>
              <a:t>。</a:t>
            </a:r>
            <a:endParaRPr lang="en-US" altLang="zh-TW" sz="1400" dirty="0" smtClean="0">
              <a:latin typeface="Taipei Sans TC Beta" pitchFamily="2" charset="-120"/>
              <a:ea typeface="Taipei Sans TC Beta" pitchFamily="2" charset="-120"/>
            </a:endParaRPr>
          </a:p>
        </p:txBody>
      </p:sp>
      <p:sp>
        <p:nvSpPr>
          <p:cNvPr id="8" name="矩形 7"/>
          <p:cNvSpPr/>
          <p:nvPr/>
        </p:nvSpPr>
        <p:spPr>
          <a:xfrm>
            <a:off x="272698" y="2348880"/>
            <a:ext cx="2160240" cy="2708434"/>
          </a:xfrm>
          <a:prstGeom prst="rect">
            <a:avLst/>
          </a:prstGeom>
        </p:spPr>
        <p:txBody>
          <a:bodyPr wrap="square">
            <a:spAutoFit/>
          </a:bodyPr>
          <a:lstStyle/>
          <a:p>
            <a:r>
              <a:rPr lang="en-US" altLang="zh-TW" sz="2000" dirty="0">
                <a:latin typeface="Palatino Linotype" panose="02040502050505030304" pitchFamily="18" charset="0"/>
                <a:ea typeface="標楷體" panose="03000509000000000000" pitchFamily="65" charset="-120"/>
                <a:cs typeface="Times New Roman" panose="02020603050405020304" pitchFamily="18" charset="0"/>
              </a:rPr>
              <a:t>WSU</a:t>
            </a:r>
            <a:r>
              <a:rPr lang="zh-TW" altLang="en-US" sz="2000" dirty="0">
                <a:latin typeface="Palatino Linotype" panose="02040502050505030304" pitchFamily="18" charset="0"/>
                <a:ea typeface="標楷體" panose="03000509000000000000" pitchFamily="65" charset="-120"/>
                <a:cs typeface="Times New Roman" panose="02020603050405020304" pitchFamily="18" charset="0"/>
              </a:rPr>
              <a:t> 一年花費約：</a:t>
            </a:r>
            <a:endParaRPr lang="en-US" altLang="zh-TW" sz="2000" dirty="0">
              <a:latin typeface="Palatino Linotype" panose="02040502050505030304" pitchFamily="18" charset="0"/>
              <a:ea typeface="標楷體" panose="03000509000000000000" pitchFamily="65" charset="-120"/>
              <a:cs typeface="Times New Roman" panose="02020603050405020304" pitchFamily="18" charset="0"/>
            </a:endParaRPr>
          </a:p>
          <a:p>
            <a:r>
              <a:rPr lang="en-US" altLang="zh-TW" sz="2000" dirty="0" smtClean="0">
                <a:latin typeface="Palatino Linotype" panose="02040502050505030304" pitchFamily="18" charset="0"/>
                <a:ea typeface="標楷體" panose="03000509000000000000" pitchFamily="65" charset="-120"/>
                <a:cs typeface="Times New Roman" panose="02020603050405020304" pitchFamily="18" charset="0"/>
              </a:rPr>
              <a:t>75-90</a:t>
            </a:r>
            <a:r>
              <a:rPr lang="zh-TW" altLang="en-US" sz="2000" dirty="0">
                <a:latin typeface="Palatino Linotype" panose="02040502050505030304" pitchFamily="18" charset="0"/>
                <a:ea typeface="標楷體" panose="03000509000000000000" pitchFamily="65" charset="-120"/>
                <a:cs typeface="Times New Roman" panose="02020603050405020304" pitchFamily="18" charset="0"/>
              </a:rPr>
              <a:t>萬</a:t>
            </a:r>
            <a:r>
              <a:rPr lang="zh-TW" altLang="en-US" sz="2000" dirty="0" smtClean="0">
                <a:latin typeface="Palatino Linotype" panose="02040502050505030304" pitchFamily="18" charset="0"/>
                <a:ea typeface="標楷體" panose="03000509000000000000" pitchFamily="65" charset="-120"/>
                <a:cs typeface="Times New Roman" panose="02020603050405020304" pitchFamily="18" charset="0"/>
              </a:rPr>
              <a:t>台幣</a:t>
            </a:r>
            <a:endParaRPr lang="en-US" altLang="zh-TW" sz="2000" dirty="0" smtClean="0">
              <a:latin typeface="Palatino Linotype" panose="02040502050505030304" pitchFamily="18" charset="0"/>
              <a:ea typeface="標楷體" panose="03000509000000000000" pitchFamily="65" charset="-120"/>
              <a:cs typeface="Times New Roman" panose="02020603050405020304" pitchFamily="18" charset="0"/>
            </a:endParaRPr>
          </a:p>
          <a:p>
            <a:pPr lvl="0"/>
            <a:endParaRPr lang="en-US" altLang="zh-TW" sz="2000" dirty="0">
              <a:latin typeface="Palatino Linotype" panose="02040502050505030304" pitchFamily="18" charset="0"/>
              <a:ea typeface="標楷體" panose="03000509000000000000" pitchFamily="65" charset="-120"/>
              <a:cs typeface="Times New Roman" panose="02020603050405020304" pitchFamily="18" charset="0"/>
            </a:endParaRPr>
          </a:p>
          <a:p>
            <a:pPr lvl="0"/>
            <a:r>
              <a:rPr lang="zh-TW" altLang="en-US" sz="1400" dirty="0" smtClean="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包含</a:t>
            </a:r>
            <a:r>
              <a:rPr lang="zh-TW" altLang="en-US" sz="1400" dirty="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學雜費、機票、個人粗估花費、旅遊費等等 ，但實際花費因姐妹校每年學雜費標準以及個人開銷而異。</a:t>
            </a:r>
          </a:p>
          <a:p>
            <a:endParaRPr lang="en-US" altLang="zh-TW" sz="2000" dirty="0" smtClean="0">
              <a:latin typeface="Palatino Linotype" panose="02040502050505030304" pitchFamily="18" charset="0"/>
              <a:ea typeface="標楷體" panose="03000509000000000000" pitchFamily="65" charset="-120"/>
              <a:cs typeface="Times New Roman" panose="02020603050405020304" pitchFamily="18" charset="0"/>
            </a:endParaRPr>
          </a:p>
          <a:p>
            <a:endParaRPr lang="zh-TW" altLang="en-US" sz="2000" dirty="0">
              <a:latin typeface="Palatino Linotype" panose="02040502050505030304" pitchFamily="18" charset="0"/>
              <a:ea typeface="標楷體" panose="03000509000000000000" pitchFamily="65" charset="-120"/>
              <a:cs typeface="Times New Roman" panose="02020603050405020304"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423" y="183760"/>
            <a:ext cx="2054182" cy="652218"/>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760" y="4610107"/>
            <a:ext cx="2868190" cy="2151143"/>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6874" y="4602295"/>
            <a:ext cx="2878606" cy="2158955"/>
          </a:xfrm>
          <a:prstGeom prst="rect">
            <a:avLst/>
          </a:prstGeom>
        </p:spPr>
      </p:pic>
    </p:spTree>
    <p:extLst>
      <p:ext uri="{BB962C8B-B14F-4D97-AF65-F5344CB8AC3E}">
        <p14:creationId xmlns:p14="http://schemas.microsoft.com/office/powerpoint/2010/main" val="3383819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85" y="-531440"/>
            <a:ext cx="2852936" cy="2852936"/>
          </a:xfrm>
          <a:prstGeom prst="rect">
            <a:avLst/>
          </a:prstGeom>
        </p:spPr>
      </p:pic>
      <p:sp>
        <p:nvSpPr>
          <p:cNvPr id="5" name="矩形 4"/>
          <p:cNvSpPr/>
          <p:nvPr/>
        </p:nvSpPr>
        <p:spPr>
          <a:xfrm>
            <a:off x="5457056" y="476672"/>
            <a:ext cx="3775393" cy="707886"/>
          </a:xfrm>
          <a:prstGeom prst="rect">
            <a:avLst/>
          </a:prstGeom>
        </p:spPr>
        <p:txBody>
          <a:bodyPr wrap="none">
            <a:spAutoFit/>
          </a:bodyPr>
          <a:lstStyle/>
          <a:p>
            <a:r>
              <a:rPr lang="zh-TW" altLang="en-US" sz="4000" b="1" dirty="0" smtClean="0">
                <a:solidFill>
                  <a:srgbClr val="002060"/>
                </a:solidFill>
                <a:latin typeface="Taipei Sans TC Beta" pitchFamily="2" charset="-120"/>
                <a:ea typeface="Taipei Sans TC Beta" pitchFamily="2" charset="-120"/>
              </a:rPr>
              <a:t>昆士蘭科技大學</a:t>
            </a:r>
            <a:endParaRPr lang="en-US" altLang="zh-TW" sz="4000" b="1" dirty="0">
              <a:solidFill>
                <a:srgbClr val="002060"/>
              </a:solidFill>
              <a:latin typeface="Taipei Sans TC Beta" pitchFamily="2" charset="-120"/>
              <a:ea typeface="Taipei Sans TC Beta" pitchFamily="2" charset="-120"/>
            </a:endParaRPr>
          </a:p>
        </p:txBody>
      </p:sp>
      <p:sp>
        <p:nvSpPr>
          <p:cNvPr id="7" name="矩形 6"/>
          <p:cNvSpPr/>
          <p:nvPr/>
        </p:nvSpPr>
        <p:spPr>
          <a:xfrm>
            <a:off x="272480" y="404664"/>
            <a:ext cx="2114681" cy="2677656"/>
          </a:xfrm>
          <a:prstGeom prst="rect">
            <a:avLst/>
          </a:prstGeom>
        </p:spPr>
        <p:txBody>
          <a:bodyPr wrap="none">
            <a:spAutoFit/>
          </a:bodyPr>
          <a:lstStyle/>
          <a:p>
            <a:r>
              <a:rPr lang="zh-TW" altLang="en-US" sz="2400" b="1" dirty="0" smtClean="0">
                <a:solidFill>
                  <a:srgbClr val="002060"/>
                </a:solidFill>
                <a:latin typeface="Taipei Sans TC Beta" pitchFamily="2" charset="-120"/>
                <a:ea typeface="Taipei Sans TC Beta" pitchFamily="2" charset="-120"/>
              </a:rPr>
              <a:t>簡稱</a:t>
            </a:r>
            <a:r>
              <a:rPr lang="en-US" altLang="zh-TW" sz="2400" b="1" dirty="0" smtClean="0">
                <a:solidFill>
                  <a:srgbClr val="002060"/>
                </a:solidFill>
                <a:latin typeface="Taipei Sans TC Beta" pitchFamily="2" charset="-120"/>
                <a:ea typeface="Taipei Sans TC Beta" pitchFamily="2" charset="-120"/>
              </a:rPr>
              <a:t>QUT</a:t>
            </a:r>
          </a:p>
          <a:p>
            <a:r>
              <a:rPr lang="zh-TW" altLang="en-US" sz="1800" b="1" dirty="0" smtClean="0">
                <a:solidFill>
                  <a:srgbClr val="002060"/>
                </a:solidFill>
                <a:latin typeface="Taipei Sans TC Beta" pitchFamily="2" charset="-120"/>
                <a:ea typeface="Taipei Sans TC Beta" pitchFamily="2" charset="-120"/>
              </a:rPr>
              <a:t>前身為創立於</a:t>
            </a:r>
            <a:endParaRPr lang="en-US" altLang="zh-TW" sz="1800" b="1" dirty="0" smtClean="0">
              <a:solidFill>
                <a:srgbClr val="002060"/>
              </a:solidFill>
              <a:latin typeface="Taipei Sans TC Beta" pitchFamily="2" charset="-120"/>
              <a:ea typeface="Taipei Sans TC Beta" pitchFamily="2" charset="-120"/>
            </a:endParaRPr>
          </a:p>
          <a:p>
            <a:r>
              <a:rPr lang="en-US" altLang="zh-TW" sz="1800" b="1" dirty="0" smtClean="0">
                <a:solidFill>
                  <a:srgbClr val="002060"/>
                </a:solidFill>
                <a:latin typeface="Taipei Sans TC Beta" pitchFamily="2" charset="-120"/>
                <a:ea typeface="Taipei Sans TC Beta" pitchFamily="2" charset="-120"/>
              </a:rPr>
              <a:t>1849</a:t>
            </a:r>
            <a:r>
              <a:rPr lang="zh-TW" altLang="en-US" sz="1800" b="1" dirty="0">
                <a:solidFill>
                  <a:srgbClr val="002060"/>
                </a:solidFill>
                <a:latin typeface="Taipei Sans TC Beta" pitchFamily="2" charset="-120"/>
                <a:ea typeface="Taipei Sans TC Beta" pitchFamily="2" charset="-120"/>
              </a:rPr>
              <a:t>年的布</a:t>
            </a:r>
            <a:r>
              <a:rPr lang="zh-TW" altLang="en-US" sz="1800" b="1" dirty="0" smtClean="0">
                <a:solidFill>
                  <a:srgbClr val="002060"/>
                </a:solidFill>
                <a:latin typeface="Taipei Sans TC Beta" pitchFamily="2" charset="-120"/>
                <a:ea typeface="Taipei Sans TC Beta" pitchFamily="2" charset="-120"/>
              </a:rPr>
              <a:t>里斯本</a:t>
            </a:r>
            <a:endParaRPr lang="en-US" altLang="zh-TW" sz="1800" b="1" dirty="0" smtClean="0">
              <a:solidFill>
                <a:srgbClr val="002060"/>
              </a:solidFill>
              <a:latin typeface="Taipei Sans TC Beta" pitchFamily="2" charset="-120"/>
              <a:ea typeface="Taipei Sans TC Beta" pitchFamily="2" charset="-120"/>
            </a:endParaRPr>
          </a:p>
          <a:p>
            <a:r>
              <a:rPr lang="zh-TW" altLang="en-US" sz="1800" b="1" dirty="0" smtClean="0">
                <a:solidFill>
                  <a:srgbClr val="002060"/>
                </a:solidFill>
                <a:latin typeface="Taipei Sans TC Beta" pitchFamily="2" charset="-120"/>
                <a:ea typeface="Taipei Sans TC Beta" pitchFamily="2" charset="-120"/>
              </a:rPr>
              <a:t>藝術</a:t>
            </a:r>
            <a:r>
              <a:rPr lang="zh-TW" altLang="en-US" sz="1800" b="1" dirty="0">
                <a:solidFill>
                  <a:srgbClr val="002060"/>
                </a:solidFill>
                <a:latin typeface="Taipei Sans TC Beta" pitchFamily="2" charset="-120"/>
                <a:ea typeface="Taipei Sans TC Beta" pitchFamily="2" charset="-120"/>
              </a:rPr>
              <a:t>學院以及</a:t>
            </a:r>
            <a:r>
              <a:rPr lang="en-US" altLang="zh-TW" sz="1800" b="1" dirty="0" smtClean="0">
                <a:solidFill>
                  <a:srgbClr val="002060"/>
                </a:solidFill>
                <a:latin typeface="Taipei Sans TC Beta" pitchFamily="2" charset="-120"/>
                <a:ea typeface="Taipei Sans TC Beta" pitchFamily="2" charset="-120"/>
              </a:rPr>
              <a:t>1908</a:t>
            </a:r>
          </a:p>
          <a:p>
            <a:r>
              <a:rPr lang="zh-TW" altLang="en-US" sz="1800" b="1" dirty="0" smtClean="0">
                <a:solidFill>
                  <a:srgbClr val="002060"/>
                </a:solidFill>
                <a:latin typeface="Taipei Sans TC Beta" pitchFamily="2" charset="-120"/>
                <a:ea typeface="Taipei Sans TC Beta" pitchFamily="2" charset="-120"/>
              </a:rPr>
              <a:t>年</a:t>
            </a:r>
            <a:r>
              <a:rPr lang="zh-TW" altLang="en-US" sz="1800" b="1" dirty="0">
                <a:solidFill>
                  <a:srgbClr val="002060"/>
                </a:solidFill>
                <a:latin typeface="Taipei Sans TC Beta" pitchFamily="2" charset="-120"/>
                <a:ea typeface="Taipei Sans TC Beta" pitchFamily="2" charset="-120"/>
              </a:rPr>
              <a:t>成立的中央</a:t>
            </a:r>
            <a:r>
              <a:rPr lang="zh-TW" altLang="en-US" sz="1800" b="1" dirty="0" smtClean="0">
                <a:solidFill>
                  <a:srgbClr val="002060"/>
                </a:solidFill>
                <a:latin typeface="Taipei Sans TC Beta" pitchFamily="2" charset="-120"/>
                <a:ea typeface="Taipei Sans TC Beta" pitchFamily="2" charset="-120"/>
              </a:rPr>
              <a:t>技術</a:t>
            </a:r>
            <a:endParaRPr lang="en-US" altLang="zh-TW" sz="1800" b="1" dirty="0" smtClean="0">
              <a:solidFill>
                <a:srgbClr val="002060"/>
              </a:solidFill>
              <a:latin typeface="Taipei Sans TC Beta" pitchFamily="2" charset="-120"/>
              <a:ea typeface="Taipei Sans TC Beta" pitchFamily="2" charset="-120"/>
            </a:endParaRPr>
          </a:p>
          <a:p>
            <a:r>
              <a:rPr lang="zh-TW" altLang="en-US" sz="1800" b="1" dirty="0" smtClean="0">
                <a:solidFill>
                  <a:srgbClr val="002060"/>
                </a:solidFill>
                <a:latin typeface="Taipei Sans TC Beta" pitchFamily="2" charset="-120"/>
                <a:ea typeface="Taipei Sans TC Beta" pitchFamily="2" charset="-120"/>
              </a:rPr>
              <a:t>學院</a:t>
            </a:r>
            <a:r>
              <a:rPr lang="zh-TW" altLang="en-US" sz="1800" b="1" dirty="0">
                <a:solidFill>
                  <a:srgbClr val="002060"/>
                </a:solidFill>
                <a:latin typeface="Taipei Sans TC Beta" pitchFamily="2" charset="-120"/>
                <a:ea typeface="Taipei Sans TC Beta" pitchFamily="2" charset="-120"/>
              </a:rPr>
              <a:t>，</a:t>
            </a:r>
            <a:r>
              <a:rPr lang="en-US" altLang="zh-TW" sz="1800" b="1" dirty="0">
                <a:solidFill>
                  <a:srgbClr val="002060"/>
                </a:solidFill>
                <a:latin typeface="Taipei Sans TC Beta" pitchFamily="2" charset="-120"/>
                <a:ea typeface="Taipei Sans TC Beta" pitchFamily="2" charset="-120"/>
              </a:rPr>
              <a:t>1989</a:t>
            </a:r>
            <a:r>
              <a:rPr lang="zh-TW" altLang="en-US" sz="1800" b="1" dirty="0">
                <a:solidFill>
                  <a:srgbClr val="002060"/>
                </a:solidFill>
                <a:latin typeface="Taipei Sans TC Beta" pitchFamily="2" charset="-120"/>
                <a:ea typeface="Taipei Sans TC Beta" pitchFamily="2" charset="-120"/>
              </a:rPr>
              <a:t>年</a:t>
            </a:r>
            <a:r>
              <a:rPr lang="zh-TW" altLang="en-US" sz="1800" b="1" dirty="0" smtClean="0">
                <a:solidFill>
                  <a:srgbClr val="002060"/>
                </a:solidFill>
                <a:latin typeface="Taipei Sans TC Beta" pitchFamily="2" charset="-120"/>
                <a:ea typeface="Taipei Sans TC Beta" pitchFamily="2" charset="-120"/>
              </a:rPr>
              <a:t>升格</a:t>
            </a:r>
            <a:endParaRPr lang="en-US" altLang="zh-TW" sz="1800" b="1" dirty="0" smtClean="0">
              <a:solidFill>
                <a:srgbClr val="002060"/>
              </a:solidFill>
              <a:latin typeface="Taipei Sans TC Beta" pitchFamily="2" charset="-120"/>
              <a:ea typeface="Taipei Sans TC Beta" pitchFamily="2" charset="-120"/>
            </a:endParaRPr>
          </a:p>
          <a:p>
            <a:r>
              <a:rPr lang="zh-TW" altLang="en-US" sz="1800" b="1" dirty="0" smtClean="0">
                <a:solidFill>
                  <a:srgbClr val="002060"/>
                </a:solidFill>
                <a:latin typeface="Taipei Sans TC Beta" pitchFamily="2" charset="-120"/>
                <a:ea typeface="Taipei Sans TC Beta" pitchFamily="2" charset="-120"/>
              </a:rPr>
              <a:t>為綜合大學。</a:t>
            </a:r>
            <a:endParaRPr lang="en-US" altLang="zh-TW" sz="1800" b="1" dirty="0" smtClean="0">
              <a:solidFill>
                <a:srgbClr val="002060"/>
              </a:solidFill>
              <a:latin typeface="Taipei Sans TC Beta" pitchFamily="2" charset="-120"/>
              <a:ea typeface="Taipei Sans TC Beta" pitchFamily="2" charset="-120"/>
            </a:endParaRPr>
          </a:p>
          <a:p>
            <a:endParaRPr lang="en-US" altLang="zh-TW" sz="1800" b="1" dirty="0" smtClean="0">
              <a:solidFill>
                <a:srgbClr val="002060"/>
              </a:solidFill>
              <a:latin typeface="Taipei Sans TC Beta" pitchFamily="2" charset="-120"/>
              <a:ea typeface="Taipei Sans TC Beta" pitchFamily="2" charset="-120"/>
            </a:endParaRPr>
          </a:p>
          <a:p>
            <a:r>
              <a:rPr lang="zh-TW" altLang="en-US" sz="1800" b="1" dirty="0" smtClean="0">
                <a:solidFill>
                  <a:srgbClr val="002060"/>
                </a:solidFill>
                <a:latin typeface="Taipei Sans TC Beta" pitchFamily="2" charset="-120"/>
                <a:ea typeface="Taipei Sans TC Beta" pitchFamily="2" charset="-120"/>
              </a:rPr>
              <a:t>位於澳洲布里斯本</a:t>
            </a:r>
            <a:endParaRPr lang="zh-TW" altLang="en-US" sz="1800" b="1" dirty="0">
              <a:solidFill>
                <a:srgbClr val="002060"/>
              </a:solidFill>
              <a:latin typeface="Taipei Sans TC Beta" pitchFamily="2" charset="-120"/>
              <a:ea typeface="Taipei Sans TC Beta" pitchFamily="2" charset="-120"/>
            </a:endParaRPr>
          </a:p>
        </p:txBody>
      </p:sp>
      <p:sp>
        <p:nvSpPr>
          <p:cNvPr id="8" name="矩形 7"/>
          <p:cNvSpPr/>
          <p:nvPr/>
        </p:nvSpPr>
        <p:spPr>
          <a:xfrm>
            <a:off x="344488" y="3111201"/>
            <a:ext cx="2160240" cy="2092881"/>
          </a:xfrm>
          <a:prstGeom prst="rect">
            <a:avLst/>
          </a:prstGeom>
        </p:spPr>
        <p:txBody>
          <a:bodyPr wrap="square">
            <a:spAutoFit/>
          </a:bodyPr>
          <a:lstStyle/>
          <a:p>
            <a:pPr lvl="0"/>
            <a:r>
              <a:rPr lang="en-US" altLang="zh-TW" sz="2000" dirty="0" smtClean="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QUT</a:t>
            </a:r>
            <a:r>
              <a:rPr lang="zh-TW" altLang="en-US" sz="2000" dirty="0" smtClean="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 </a:t>
            </a:r>
            <a:r>
              <a:rPr lang="zh-TW" altLang="en-US" sz="2000" dirty="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一年花費約：</a:t>
            </a:r>
            <a:endParaRPr lang="en-US" altLang="zh-TW" sz="2000" dirty="0">
              <a:solidFill>
                <a:prstClr val="black"/>
              </a:solidFill>
              <a:latin typeface="Palatino Linotype" panose="02040502050505030304" pitchFamily="18" charset="0"/>
              <a:ea typeface="標楷體" panose="03000509000000000000" pitchFamily="65" charset="-120"/>
              <a:cs typeface="Times New Roman" panose="02020603050405020304" pitchFamily="18" charset="0"/>
            </a:endParaRPr>
          </a:p>
          <a:p>
            <a:pPr lvl="0"/>
            <a:r>
              <a:rPr lang="en-US" altLang="zh-TW" sz="2000" dirty="0" smtClean="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70-100</a:t>
            </a:r>
            <a:r>
              <a:rPr lang="zh-TW" altLang="en-US" sz="2000" dirty="0" smtClean="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萬</a:t>
            </a:r>
            <a:r>
              <a:rPr lang="zh-TW" altLang="en-US" sz="2000" dirty="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台幣</a:t>
            </a:r>
            <a:endParaRPr lang="en-US" altLang="zh-TW" sz="2000" dirty="0">
              <a:solidFill>
                <a:prstClr val="black"/>
              </a:solidFill>
              <a:latin typeface="Palatino Linotype" panose="02040502050505030304" pitchFamily="18" charset="0"/>
              <a:ea typeface="標楷體" panose="03000509000000000000" pitchFamily="65" charset="-120"/>
              <a:cs typeface="Times New Roman" panose="02020603050405020304" pitchFamily="18" charset="0"/>
            </a:endParaRPr>
          </a:p>
          <a:p>
            <a:pPr lvl="0"/>
            <a:endParaRPr lang="en-US" altLang="zh-TW" sz="2000" dirty="0">
              <a:solidFill>
                <a:prstClr val="black"/>
              </a:solidFill>
              <a:latin typeface="Palatino Linotype" panose="02040502050505030304" pitchFamily="18" charset="0"/>
              <a:ea typeface="標楷體" panose="03000509000000000000" pitchFamily="65" charset="-120"/>
              <a:cs typeface="Times New Roman" panose="02020603050405020304" pitchFamily="18" charset="0"/>
            </a:endParaRPr>
          </a:p>
          <a:p>
            <a:pPr lvl="0"/>
            <a:r>
              <a:rPr lang="zh-TW" altLang="en-US" sz="1400" dirty="0">
                <a:solidFill>
                  <a:prstClr val="black"/>
                </a:solidFill>
                <a:latin typeface="Palatino Linotype" panose="02040502050505030304" pitchFamily="18" charset="0"/>
                <a:ea typeface="標楷體" panose="03000509000000000000" pitchFamily="65" charset="-120"/>
                <a:cs typeface="Times New Roman" panose="02020603050405020304" pitchFamily="18" charset="0"/>
              </a:rPr>
              <a:t>包含學雜費、機票、個人粗估花費、旅遊費等等 ，但實際花費因姐妹校每年學雜費標準以及個人開銷而異。</a:t>
            </a:r>
          </a:p>
        </p:txBody>
      </p:sp>
      <p:sp>
        <p:nvSpPr>
          <p:cNvPr id="9" name="矩形 8"/>
          <p:cNvSpPr/>
          <p:nvPr/>
        </p:nvSpPr>
        <p:spPr>
          <a:xfrm>
            <a:off x="2751729" y="1317538"/>
            <a:ext cx="6480720" cy="2554545"/>
          </a:xfrm>
          <a:prstGeom prst="rect">
            <a:avLst/>
          </a:prstGeom>
        </p:spPr>
        <p:txBody>
          <a:bodyPr wrap="square">
            <a:spAutoFit/>
          </a:bodyPr>
          <a:lstStyle/>
          <a:p>
            <a:r>
              <a:rPr lang="en-US" altLang="zh-TW" sz="1600" dirty="0" smtClean="0">
                <a:solidFill>
                  <a:srgbClr val="222222"/>
                </a:solidFill>
                <a:latin typeface="Taipei Sans TC Beta" pitchFamily="2" charset="-120"/>
                <a:ea typeface="Taipei Sans TC Beta" pitchFamily="2" charset="-120"/>
              </a:rPr>
              <a:t>2019</a:t>
            </a:r>
            <a:r>
              <a:rPr lang="zh-TW" altLang="en-US" sz="1600" dirty="0" smtClean="0">
                <a:solidFill>
                  <a:srgbClr val="222222"/>
                </a:solidFill>
                <a:latin typeface="Taipei Sans TC Beta" pitchFamily="2" charset="-120"/>
                <a:ea typeface="Taipei Sans TC Beta" pitchFamily="2" charset="-120"/>
              </a:rPr>
              <a:t>年開始和本系締結大三出國留學合作關係。</a:t>
            </a:r>
            <a:endParaRPr lang="en-US" altLang="zh-TW" sz="1600" dirty="0" smtClean="0">
              <a:solidFill>
                <a:srgbClr val="222222"/>
              </a:solidFill>
              <a:latin typeface="Taipei Sans TC Beta" pitchFamily="2" charset="-120"/>
              <a:ea typeface="Taipei Sans TC Beta" pitchFamily="2" charset="-120"/>
            </a:endParaRPr>
          </a:p>
          <a:p>
            <a:endParaRPr lang="en-US" altLang="zh-TW" sz="1600" dirty="0">
              <a:solidFill>
                <a:srgbClr val="222222"/>
              </a:solidFill>
              <a:latin typeface="Taipei Sans TC Beta" pitchFamily="2" charset="-120"/>
              <a:ea typeface="Taipei Sans TC Beta" pitchFamily="2" charset="-120"/>
            </a:endParaRPr>
          </a:p>
          <a:p>
            <a:r>
              <a:rPr lang="zh-TW" altLang="en-US" sz="1600" dirty="0">
                <a:solidFill>
                  <a:srgbClr val="222222"/>
                </a:solidFill>
                <a:latin typeface="Taipei Sans TC Beta" pitchFamily="2" charset="-120"/>
                <a:ea typeface="Taipei Sans TC Beta" pitchFamily="2" charset="-120"/>
              </a:rPr>
              <a:t>又譯為昆士蘭理工大學，設於澳州聯邦昆士蘭省首府布里斯本的一所公立研究型大學。現為昆士蘭省規模第二大的研究型大學。</a:t>
            </a:r>
            <a:endParaRPr lang="en-US" altLang="zh-TW" sz="1600" dirty="0" smtClean="0">
              <a:solidFill>
                <a:srgbClr val="222222"/>
              </a:solidFill>
              <a:latin typeface="Taipei Sans TC Beta" pitchFamily="2" charset="-120"/>
              <a:ea typeface="Taipei Sans TC Beta" pitchFamily="2" charset="-120"/>
            </a:endParaRPr>
          </a:p>
          <a:p>
            <a:endParaRPr lang="en-US" altLang="zh-TW" sz="1600" dirty="0">
              <a:solidFill>
                <a:srgbClr val="222222"/>
              </a:solidFill>
              <a:latin typeface="Taipei Sans TC Beta" pitchFamily="2" charset="-120"/>
              <a:ea typeface="Taipei Sans TC Beta" pitchFamily="2" charset="-120"/>
            </a:endParaRPr>
          </a:p>
          <a:p>
            <a:r>
              <a:rPr lang="en-US" altLang="zh-TW" sz="1600" dirty="0" smtClean="0">
                <a:solidFill>
                  <a:srgbClr val="222222"/>
                </a:solidFill>
                <a:latin typeface="Taipei Sans TC Beta" pitchFamily="2" charset="-120"/>
                <a:ea typeface="Taipei Sans TC Beta" pitchFamily="2" charset="-120"/>
              </a:rPr>
              <a:t>QUT</a:t>
            </a:r>
            <a:r>
              <a:rPr lang="zh-TW" altLang="en-US" sz="1600" dirty="0">
                <a:solidFill>
                  <a:srgbClr val="222222"/>
                </a:solidFill>
                <a:latin typeface="Taipei Sans TC Beta" pitchFamily="2" charset="-120"/>
                <a:ea typeface="Taipei Sans TC Beta" pitchFamily="2" charset="-120"/>
              </a:rPr>
              <a:t>現設有理工、商科、創意產業、教育、醫療健康以及法律六個學部（</a:t>
            </a:r>
            <a:r>
              <a:rPr lang="en-US" altLang="zh-TW" sz="1600" dirty="0">
                <a:solidFill>
                  <a:srgbClr val="222222"/>
                </a:solidFill>
                <a:latin typeface="Taipei Sans TC Beta" pitchFamily="2" charset="-120"/>
                <a:ea typeface="Taipei Sans TC Beta" pitchFamily="2" charset="-120"/>
              </a:rPr>
              <a:t>faculty</a:t>
            </a:r>
            <a:r>
              <a:rPr lang="zh-TW" altLang="en-US" sz="1600" dirty="0">
                <a:solidFill>
                  <a:srgbClr val="222222"/>
                </a:solidFill>
                <a:latin typeface="Taipei Sans TC Beta" pitchFamily="2" charset="-120"/>
                <a:ea typeface="Taipei Sans TC Beta" pitchFamily="2" charset="-120"/>
              </a:rPr>
              <a:t>），</a:t>
            </a:r>
            <a:r>
              <a:rPr lang="en-US" altLang="zh-TW" sz="1600" dirty="0">
                <a:solidFill>
                  <a:srgbClr val="222222"/>
                </a:solidFill>
                <a:latin typeface="Taipei Sans TC Beta" pitchFamily="2" charset="-120"/>
                <a:ea typeface="Taipei Sans TC Beta" pitchFamily="2" charset="-120"/>
              </a:rPr>
              <a:t>25</a:t>
            </a:r>
            <a:r>
              <a:rPr lang="zh-TW" altLang="en-US" sz="1600" dirty="0">
                <a:solidFill>
                  <a:srgbClr val="222222"/>
                </a:solidFill>
                <a:latin typeface="Taipei Sans TC Beta" pitchFamily="2" charset="-120"/>
                <a:ea typeface="Taipei Sans TC Beta" pitchFamily="2" charset="-120"/>
              </a:rPr>
              <a:t>個直屬院系（</a:t>
            </a:r>
            <a:r>
              <a:rPr lang="en-US" altLang="zh-TW" sz="1600" dirty="0">
                <a:solidFill>
                  <a:srgbClr val="222222"/>
                </a:solidFill>
                <a:latin typeface="Taipei Sans TC Beta" pitchFamily="2" charset="-120"/>
                <a:ea typeface="Taipei Sans TC Beta" pitchFamily="2" charset="-120"/>
              </a:rPr>
              <a:t>school</a:t>
            </a:r>
            <a:r>
              <a:rPr lang="zh-TW" altLang="en-US" sz="1600" dirty="0">
                <a:solidFill>
                  <a:srgbClr val="222222"/>
                </a:solidFill>
                <a:latin typeface="Taipei Sans TC Beta" pitchFamily="2" charset="-120"/>
                <a:ea typeface="Taipei Sans TC Beta" pitchFamily="2" charset="-120"/>
              </a:rPr>
              <a:t>）。據</a:t>
            </a:r>
            <a:r>
              <a:rPr lang="en-US" altLang="zh-TW" sz="1600" dirty="0">
                <a:solidFill>
                  <a:srgbClr val="222222"/>
                </a:solidFill>
                <a:latin typeface="Taipei Sans TC Beta" pitchFamily="2" charset="-120"/>
                <a:ea typeface="Taipei Sans TC Beta" pitchFamily="2" charset="-120"/>
              </a:rPr>
              <a:t>2015</a:t>
            </a:r>
            <a:r>
              <a:rPr lang="zh-TW" altLang="en-US" sz="1600" dirty="0">
                <a:solidFill>
                  <a:srgbClr val="222222"/>
                </a:solidFill>
                <a:latin typeface="Taipei Sans TC Beta" pitchFamily="2" charset="-120"/>
                <a:ea typeface="Taipei Sans TC Beta" pitchFamily="2" charset="-120"/>
              </a:rPr>
              <a:t>年資料，</a:t>
            </a:r>
            <a:r>
              <a:rPr lang="en-US" altLang="zh-TW" sz="1600" dirty="0">
                <a:solidFill>
                  <a:srgbClr val="222222"/>
                </a:solidFill>
                <a:latin typeface="Taipei Sans TC Beta" pitchFamily="2" charset="-120"/>
                <a:ea typeface="Taipei Sans TC Beta" pitchFamily="2" charset="-120"/>
              </a:rPr>
              <a:t>QUT</a:t>
            </a:r>
            <a:r>
              <a:rPr lang="zh-TW" altLang="en-US" sz="1600" dirty="0">
                <a:solidFill>
                  <a:srgbClr val="222222"/>
                </a:solidFill>
                <a:latin typeface="Taipei Sans TC Beta" pitchFamily="2" charset="-120"/>
                <a:ea typeface="Taipei Sans TC Beta" pitchFamily="2" charset="-120"/>
              </a:rPr>
              <a:t>學生共計有</a:t>
            </a:r>
            <a:r>
              <a:rPr lang="en-US" altLang="zh-TW" sz="1600" dirty="0">
                <a:solidFill>
                  <a:srgbClr val="222222"/>
                </a:solidFill>
                <a:latin typeface="Taipei Sans TC Beta" pitchFamily="2" charset="-120"/>
                <a:ea typeface="Taipei Sans TC Beta" pitchFamily="2" charset="-120"/>
              </a:rPr>
              <a:t>47229</a:t>
            </a:r>
            <a:r>
              <a:rPr lang="zh-TW" altLang="en-US" sz="1600" dirty="0">
                <a:solidFill>
                  <a:srgbClr val="222222"/>
                </a:solidFill>
                <a:latin typeface="Taipei Sans TC Beta" pitchFamily="2" charset="-120"/>
                <a:ea typeface="Taipei Sans TC Beta" pitchFamily="2" charset="-120"/>
              </a:rPr>
              <a:t>名，其中全日制學生</a:t>
            </a:r>
            <a:r>
              <a:rPr lang="en-US" altLang="zh-TW" sz="1600" dirty="0">
                <a:solidFill>
                  <a:srgbClr val="222222"/>
                </a:solidFill>
                <a:latin typeface="Taipei Sans TC Beta" pitchFamily="2" charset="-120"/>
                <a:ea typeface="Taipei Sans TC Beta" pitchFamily="2" charset="-120"/>
              </a:rPr>
              <a:t>31169</a:t>
            </a:r>
            <a:r>
              <a:rPr lang="zh-TW" altLang="en-US" sz="1600" dirty="0">
                <a:solidFill>
                  <a:srgbClr val="222222"/>
                </a:solidFill>
                <a:latin typeface="Taipei Sans TC Beta" pitchFamily="2" charset="-120"/>
                <a:ea typeface="Taipei Sans TC Beta" pitchFamily="2" charset="-120"/>
              </a:rPr>
              <a:t>名，本科生</a:t>
            </a:r>
            <a:r>
              <a:rPr lang="en-US" altLang="zh-TW" sz="1600" dirty="0">
                <a:solidFill>
                  <a:srgbClr val="222222"/>
                </a:solidFill>
                <a:latin typeface="Taipei Sans TC Beta" pitchFamily="2" charset="-120"/>
                <a:ea typeface="Taipei Sans TC Beta" pitchFamily="2" charset="-120"/>
              </a:rPr>
              <a:t>34294</a:t>
            </a:r>
            <a:r>
              <a:rPr lang="zh-TW" altLang="en-US" sz="1600" dirty="0">
                <a:solidFill>
                  <a:srgbClr val="222222"/>
                </a:solidFill>
                <a:latin typeface="Taipei Sans TC Beta" pitchFamily="2" charset="-120"/>
                <a:ea typeface="Taipei Sans TC Beta" pitchFamily="2" charset="-120"/>
              </a:rPr>
              <a:t>名，研究生</a:t>
            </a:r>
            <a:r>
              <a:rPr lang="en-US" altLang="zh-TW" sz="1600" dirty="0">
                <a:solidFill>
                  <a:srgbClr val="222222"/>
                </a:solidFill>
                <a:latin typeface="Taipei Sans TC Beta" pitchFamily="2" charset="-120"/>
                <a:ea typeface="Taipei Sans TC Beta" pitchFamily="2" charset="-120"/>
              </a:rPr>
              <a:t>11896</a:t>
            </a:r>
            <a:r>
              <a:rPr lang="zh-TW" altLang="en-US" sz="1600" dirty="0">
                <a:solidFill>
                  <a:srgbClr val="222222"/>
                </a:solidFill>
                <a:latin typeface="Taipei Sans TC Beta" pitchFamily="2" charset="-120"/>
                <a:ea typeface="Taipei Sans TC Beta" pitchFamily="2" charset="-120"/>
              </a:rPr>
              <a:t>名，</a:t>
            </a:r>
            <a:r>
              <a:rPr lang="en-US" altLang="zh-TW" sz="1600" dirty="0">
                <a:solidFill>
                  <a:srgbClr val="222222"/>
                </a:solidFill>
                <a:latin typeface="Taipei Sans TC Beta" pitchFamily="2" charset="-120"/>
                <a:ea typeface="Taipei Sans TC Beta" pitchFamily="2" charset="-120"/>
              </a:rPr>
              <a:t>7982</a:t>
            </a:r>
            <a:r>
              <a:rPr lang="zh-TW" altLang="en-US" sz="1600" dirty="0">
                <a:solidFill>
                  <a:srgbClr val="222222"/>
                </a:solidFill>
                <a:latin typeface="Taipei Sans TC Beta" pitchFamily="2" charset="-120"/>
                <a:ea typeface="Taipei Sans TC Beta" pitchFamily="2" charset="-120"/>
              </a:rPr>
              <a:t>名為國際學生。職工總數</a:t>
            </a:r>
            <a:r>
              <a:rPr lang="en-US" altLang="zh-TW" sz="1600" dirty="0">
                <a:solidFill>
                  <a:srgbClr val="222222"/>
                </a:solidFill>
                <a:latin typeface="Taipei Sans TC Beta" pitchFamily="2" charset="-120"/>
                <a:ea typeface="Taipei Sans TC Beta" pitchFamily="2" charset="-120"/>
              </a:rPr>
              <a:t>4897</a:t>
            </a:r>
            <a:r>
              <a:rPr lang="zh-TW" altLang="en-US" sz="1600" dirty="0">
                <a:solidFill>
                  <a:srgbClr val="222222"/>
                </a:solidFill>
                <a:latin typeface="Taipei Sans TC Beta" pitchFamily="2" charset="-120"/>
                <a:ea typeface="Taipei Sans TC Beta" pitchFamily="2" charset="-120"/>
              </a:rPr>
              <a:t>名，其中包括教授在內的專任教師</a:t>
            </a:r>
            <a:r>
              <a:rPr lang="en-US" altLang="zh-TW" sz="1600" dirty="0">
                <a:solidFill>
                  <a:srgbClr val="222222"/>
                </a:solidFill>
                <a:latin typeface="Taipei Sans TC Beta" pitchFamily="2" charset="-120"/>
                <a:ea typeface="Taipei Sans TC Beta" pitchFamily="2" charset="-120"/>
              </a:rPr>
              <a:t>1516</a:t>
            </a:r>
            <a:r>
              <a:rPr lang="zh-TW" altLang="en-US" sz="1600" dirty="0">
                <a:solidFill>
                  <a:srgbClr val="222222"/>
                </a:solidFill>
                <a:latin typeface="Taipei Sans TC Beta" pitchFamily="2" charset="-120"/>
                <a:ea typeface="Taipei Sans TC Beta" pitchFamily="2" charset="-120"/>
              </a:rPr>
              <a:t>名。</a:t>
            </a:r>
            <a:endParaRPr lang="zh-TW" altLang="en-US" sz="1600" dirty="0">
              <a:latin typeface="Taipei Sans TC Beta" pitchFamily="2" charset="-120"/>
              <a:ea typeface="Taipei Sans TC Beta" pitchFamily="2" charset="-120"/>
            </a:endParaRPr>
          </a:p>
        </p:txBody>
      </p:sp>
      <p:pic>
        <p:nvPicPr>
          <p:cNvPr id="10" name="-eZy0vNuOPA"/>
          <p:cNvPicPr>
            <a:picLocks noRot="1" noChangeAspect="1"/>
          </p:cNvPicPr>
          <p:nvPr>
            <a:videoFile r:link="rId1"/>
          </p:nvPr>
        </p:nvPicPr>
        <p:blipFill>
          <a:blip r:embed="rId4"/>
          <a:stretch>
            <a:fillRect/>
          </a:stretch>
        </p:blipFill>
        <p:spPr>
          <a:xfrm>
            <a:off x="3800872" y="3872083"/>
            <a:ext cx="4572000" cy="2704731"/>
          </a:xfrm>
          <a:prstGeom prst="rect">
            <a:avLst/>
          </a:prstGeom>
        </p:spPr>
      </p:pic>
    </p:spTree>
    <p:extLst>
      <p:ext uri="{BB962C8B-B14F-4D97-AF65-F5344CB8AC3E}">
        <p14:creationId xmlns:p14="http://schemas.microsoft.com/office/powerpoint/2010/main" val="43147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0E5F1A44912240B9AAC74ECB6DCB1A" ma:contentTypeVersion="14" ma:contentTypeDescription="Create a new document." ma:contentTypeScope="" ma:versionID="aaaecd6602564fd5c752f149792e93ed">
  <xsd:schema xmlns:xsd="http://www.w3.org/2001/XMLSchema" xmlns:xs="http://www.w3.org/2001/XMLSchema" xmlns:p="http://schemas.microsoft.com/office/2006/metadata/properties" xmlns:ns3="4619394f-0c67-4793-99eb-342db1c1bcbf" xmlns:ns4="65764e4c-b76e-4be2-a1ec-f3af5dc08b7c" targetNamespace="http://schemas.microsoft.com/office/2006/metadata/properties" ma:root="true" ma:fieldsID="0ad9387ee4451e0e3e0a8cb7d6a7f0b4" ns3:_="" ns4:_="">
    <xsd:import namespace="4619394f-0c67-4793-99eb-342db1c1bcbf"/>
    <xsd:import namespace="65764e4c-b76e-4be2-a1ec-f3af5dc08b7c"/>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9394f-0c67-4793-99eb-342db1c1b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764e4c-b76e-4be2-a1ec-f3af5dc08b7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874806-9D9A-457E-928A-9889B0AE146C}">
  <ds:schemaRefs>
    <ds:schemaRef ds:uri="http://schemas.microsoft.com/sharepoint/v3/contenttype/forms"/>
  </ds:schemaRefs>
</ds:datastoreItem>
</file>

<file path=customXml/itemProps2.xml><?xml version="1.0" encoding="utf-8"?>
<ds:datastoreItem xmlns:ds="http://schemas.openxmlformats.org/officeDocument/2006/customXml" ds:itemID="{298A5ADB-315C-4C99-9E46-91B5C72A7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9394f-0c67-4793-99eb-342db1c1bcbf"/>
    <ds:schemaRef ds:uri="65764e4c-b76e-4be2-a1ec-f3af5dc08b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02EFB-680C-4BC0-BB30-486180AAF439}">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4619394f-0c67-4793-99eb-342db1c1bcbf"/>
    <ds:schemaRef ds:uri="http://schemas.microsoft.com/office/2006/documentManagement/types"/>
    <ds:schemaRef ds:uri="65764e4c-b76e-4be2-a1ec-f3af5dc08b7c"/>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659</TotalTime>
  <Words>2297</Words>
  <Application>Microsoft Office PowerPoint</Application>
  <PresentationFormat>A4 紙張 (210x297 公釐)</PresentationFormat>
  <Paragraphs>163</Paragraphs>
  <Slides>15</Slides>
  <Notes>8</Notes>
  <HiddenSlides>0</HiddenSlides>
  <MMClips>1</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15</vt:i4>
      </vt:variant>
    </vt:vector>
  </HeadingPairs>
  <TitlesOfParts>
    <vt:vector size="29" baseType="lpstr">
      <vt:lpstr>Adobe 繁黑體 Std B</vt:lpstr>
      <vt:lpstr>Arno Pro</vt:lpstr>
      <vt:lpstr>HelveticaRounded LT Std Bd</vt:lpstr>
      <vt:lpstr>Taipei Sans TC Beta</vt:lpstr>
      <vt:lpstr>微軟正黑體</vt:lpstr>
      <vt:lpstr>新細明體</vt:lpstr>
      <vt:lpstr>標楷體</vt:lpstr>
      <vt:lpstr>Arial</vt:lpstr>
      <vt:lpstr>Calibri</vt:lpstr>
      <vt:lpstr>Palatino Linotype</vt:lpstr>
      <vt:lpstr>Times New Roman</vt:lpstr>
      <vt:lpstr>Wingdings</vt:lpstr>
      <vt:lpstr>Wingdings 3</vt:lpstr>
      <vt:lpstr>180</vt:lpstr>
      <vt:lpstr>Junior Year Study Abroad Program</vt:lpstr>
      <vt:lpstr>為什麼想出國？</vt:lpstr>
      <vt:lpstr>PowerPoint 簡報</vt:lpstr>
      <vt:lpstr>英文系大三出國和國際處交換計畫有何不同？</vt:lpstr>
      <vt:lpstr>PowerPoint 簡報</vt:lpstr>
      <vt:lpstr>PowerPoint 簡報</vt:lpstr>
      <vt:lpstr>簡稱IUP 創校於1875年 位於美國東岸 賓州西南方</vt:lpstr>
      <vt:lpstr>PowerPoint 簡報</vt:lpstr>
      <vt:lpstr>PowerPoint 簡報</vt:lpstr>
      <vt:lpstr>關於…  英文系 大三出國留學   (自費生)</vt:lpstr>
      <vt:lpstr>申請資料送件</vt:lpstr>
      <vt:lpstr>申請後…</vt:lpstr>
      <vt:lpstr>甄選結果公布後…  確定錄取後應注意事項</vt:lpstr>
      <vt:lpstr>出國前…  要注意什麼呢？</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Abroad Program</dc:title>
  <dc:creator>tku-staff</dc:creator>
  <cp:lastModifiedBy>朱敏禎</cp:lastModifiedBy>
  <cp:revision>69</cp:revision>
  <cp:lastPrinted>2016-02-20T09:10:53Z</cp:lastPrinted>
  <dcterms:created xsi:type="dcterms:W3CDTF">2016-01-25T08:05:11Z</dcterms:created>
  <dcterms:modified xsi:type="dcterms:W3CDTF">2022-12-06T10:54:26Z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0x010100FC0E5F1A44912240B9AAC74ECB6DCB1A</vt:lpwstr>
  </property>
</Properties>
</file>